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0" r:id="rId6"/>
    <p:sldId id="262" r:id="rId7"/>
    <p:sldId id="267" r:id="rId8"/>
    <p:sldId id="266" r:id="rId9"/>
    <p:sldId id="263" r:id="rId10"/>
    <p:sldId id="261" r:id="rId11"/>
    <p:sldId id="265" r:id="rId1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merciale" initials="C" lastIdx="1" clrIdx="0">
    <p:extLst>
      <p:ext uri="{19B8F6BF-5375-455C-9EA6-DF929625EA0E}">
        <p15:presenceInfo xmlns:p15="http://schemas.microsoft.com/office/powerpoint/2012/main" userId="Commerci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merciale - Campolucci Mechatronics S.r.l." userId="95cb1468-b1fa-429e-931e-283d50f43bcb" providerId="ADAL" clId="{B56CF818-690D-4F83-A04E-BBDFD3DD02B8}"/>
    <pc:docChg chg="custSel modSld">
      <pc:chgData name="Commerciale - Campolucci Mechatronics S.r.l." userId="95cb1468-b1fa-429e-931e-283d50f43bcb" providerId="ADAL" clId="{B56CF818-690D-4F83-A04E-BBDFD3DD02B8}" dt="2025-09-29T09:27:12.802" v="155" actId="1036"/>
      <pc:docMkLst>
        <pc:docMk/>
      </pc:docMkLst>
      <pc:sldChg chg="modSp mod">
        <pc:chgData name="Commerciale - Campolucci Mechatronics S.r.l." userId="95cb1468-b1fa-429e-931e-283d50f43bcb" providerId="ADAL" clId="{B56CF818-690D-4F83-A04E-BBDFD3DD02B8}" dt="2025-09-17T10:04:05.922" v="34" actId="20577"/>
        <pc:sldMkLst>
          <pc:docMk/>
          <pc:sldMk cId="2919990332" sldId="259"/>
        </pc:sldMkLst>
        <pc:spChg chg="mod">
          <ac:chgData name="Commerciale - Campolucci Mechatronics S.r.l." userId="95cb1468-b1fa-429e-931e-283d50f43bcb" providerId="ADAL" clId="{B56CF818-690D-4F83-A04E-BBDFD3DD02B8}" dt="2025-09-17T10:04:05.922" v="34" actId="20577"/>
          <ac:spMkLst>
            <pc:docMk/>
            <pc:sldMk cId="2919990332" sldId="259"/>
            <ac:spMk id="2" creationId="{D713A3C7-A318-4D35-9BAA-EFFDAF93BE7A}"/>
          </ac:spMkLst>
        </pc:spChg>
      </pc:sldChg>
      <pc:sldChg chg="addSp delSp modSp mod">
        <pc:chgData name="Commerciale - Campolucci Mechatronics S.r.l." userId="95cb1468-b1fa-429e-931e-283d50f43bcb" providerId="ADAL" clId="{B56CF818-690D-4F83-A04E-BBDFD3DD02B8}" dt="2025-09-29T09:27:12.802" v="155" actId="1036"/>
        <pc:sldMkLst>
          <pc:docMk/>
          <pc:sldMk cId="3658317250" sldId="263"/>
        </pc:sldMkLst>
        <pc:spChg chg="mod">
          <ac:chgData name="Commerciale - Campolucci Mechatronics S.r.l." userId="95cb1468-b1fa-429e-931e-283d50f43bcb" providerId="ADAL" clId="{B56CF818-690D-4F83-A04E-BBDFD3DD02B8}" dt="2025-09-29T09:27:12.802" v="155" actId="1036"/>
          <ac:spMkLst>
            <pc:docMk/>
            <pc:sldMk cId="3658317250" sldId="263"/>
            <ac:spMk id="5" creationId="{66F2643A-1CFD-4CE9-BB71-782F83A1A65F}"/>
          </ac:spMkLst>
        </pc:spChg>
        <pc:picChg chg="add mod">
          <ac:chgData name="Commerciale - Campolucci Mechatronics S.r.l." userId="95cb1468-b1fa-429e-931e-283d50f43bcb" providerId="ADAL" clId="{B56CF818-690D-4F83-A04E-BBDFD3DD02B8}" dt="2025-09-29T08:34:30.261" v="122" actId="1076"/>
          <ac:picMkLst>
            <pc:docMk/>
            <pc:sldMk cId="3658317250" sldId="263"/>
            <ac:picMk id="2" creationId="{50E42D46-CDE9-9AFD-A82E-C7AE5933CDCA}"/>
          </ac:picMkLst>
        </pc:picChg>
        <pc:picChg chg="mod">
          <ac:chgData name="Commerciale - Campolucci Mechatronics S.r.l." userId="95cb1468-b1fa-429e-931e-283d50f43bcb" providerId="ADAL" clId="{B56CF818-690D-4F83-A04E-BBDFD3DD02B8}" dt="2025-09-29T08:35:40.460" v="152" actId="14100"/>
          <ac:picMkLst>
            <pc:docMk/>
            <pc:sldMk cId="3658317250" sldId="263"/>
            <ac:picMk id="3" creationId="{0E42DA3C-B958-C558-2C29-6F5D8930DDD5}"/>
          </ac:picMkLst>
        </pc:picChg>
        <pc:picChg chg="del">
          <ac:chgData name="Commerciale - Campolucci Mechatronics S.r.l." userId="95cb1468-b1fa-429e-931e-283d50f43bcb" providerId="ADAL" clId="{B56CF818-690D-4F83-A04E-BBDFD3DD02B8}" dt="2025-09-29T08:34:24.705" v="120" actId="21"/>
          <ac:picMkLst>
            <pc:docMk/>
            <pc:sldMk cId="3658317250" sldId="263"/>
            <ac:picMk id="6" creationId="{BF8CFCE4-FE13-47F7-A674-DC35A992ADA3}"/>
          </ac:picMkLst>
        </pc:picChg>
        <pc:picChg chg="mod">
          <ac:chgData name="Commerciale - Campolucci Mechatronics S.r.l." userId="95cb1468-b1fa-429e-931e-283d50f43bcb" providerId="ADAL" clId="{B56CF818-690D-4F83-A04E-BBDFD3DD02B8}" dt="2025-09-29T08:34:34.601" v="123" actId="1076"/>
          <ac:picMkLst>
            <pc:docMk/>
            <pc:sldMk cId="3658317250" sldId="263"/>
            <ac:picMk id="8" creationId="{239EDD28-3757-440F-8EC2-3A61B49783CA}"/>
          </ac:picMkLst>
        </pc:picChg>
        <pc:picChg chg="mod">
          <ac:chgData name="Commerciale - Campolucci Mechatronics S.r.l." userId="95cb1468-b1fa-429e-931e-283d50f43bcb" providerId="ADAL" clId="{B56CF818-690D-4F83-A04E-BBDFD3DD02B8}" dt="2025-09-29T08:34:07.218" v="105" actId="14100"/>
          <ac:picMkLst>
            <pc:docMk/>
            <pc:sldMk cId="3658317250" sldId="263"/>
            <ac:picMk id="12" creationId="{558541AF-3D85-4BDB-A8B7-0982FC140FE6}"/>
          </ac:picMkLst>
        </pc:picChg>
        <pc:picChg chg="mod">
          <ac:chgData name="Commerciale - Campolucci Mechatronics S.r.l." userId="95cb1468-b1fa-429e-931e-283d50f43bcb" providerId="ADAL" clId="{B56CF818-690D-4F83-A04E-BBDFD3DD02B8}" dt="2025-09-29T08:34:17.410" v="119" actId="1038"/>
          <ac:picMkLst>
            <pc:docMk/>
            <pc:sldMk cId="3658317250" sldId="263"/>
            <ac:picMk id="13" creationId="{DF874CC5-C84B-4163-B9F8-6715803582CA}"/>
          </ac:picMkLst>
        </pc:picChg>
        <pc:picChg chg="mod">
          <ac:chgData name="Commerciale - Campolucci Mechatronics S.r.l." userId="95cb1468-b1fa-429e-931e-283d50f43bcb" providerId="ADAL" clId="{B56CF818-690D-4F83-A04E-BBDFD3DD02B8}" dt="2025-09-29T08:35:25.456" v="143" actId="1037"/>
          <ac:picMkLst>
            <pc:docMk/>
            <pc:sldMk cId="3658317250" sldId="263"/>
            <ac:picMk id="16" creationId="{0781B35F-D496-4C02-9D36-C819809016FD}"/>
          </ac:picMkLst>
        </pc:picChg>
        <pc:picChg chg="mod">
          <ac:chgData name="Commerciale - Campolucci Mechatronics S.r.l." userId="95cb1468-b1fa-429e-931e-283d50f43bcb" providerId="ADAL" clId="{B56CF818-690D-4F83-A04E-BBDFD3DD02B8}" dt="2025-09-29T08:32:35.137" v="92" actId="1035"/>
          <ac:picMkLst>
            <pc:docMk/>
            <pc:sldMk cId="3658317250" sldId="263"/>
            <ac:picMk id="17" creationId="{D8211AE6-7E4D-4DC4-9960-F1F56591143C}"/>
          </ac:picMkLst>
        </pc:picChg>
        <pc:picChg chg="mod">
          <ac:chgData name="Commerciale - Campolucci Mechatronics S.r.l." userId="95cb1468-b1fa-429e-931e-283d50f43bcb" providerId="ADAL" clId="{B56CF818-690D-4F83-A04E-BBDFD3DD02B8}" dt="2025-09-29T08:32:24.160" v="78" actId="1036"/>
          <ac:picMkLst>
            <pc:docMk/>
            <pc:sldMk cId="3658317250" sldId="263"/>
            <ac:picMk id="19" creationId="{EC74F990-2B87-41A7-98E0-53781F9AC937}"/>
          </ac:picMkLst>
        </pc:picChg>
      </pc:sldChg>
      <pc:sldChg chg="modSp">
        <pc:chgData name="Commerciale - Campolucci Mechatronics S.r.l." userId="95cb1468-b1fa-429e-931e-283d50f43bcb" providerId="ADAL" clId="{B56CF818-690D-4F83-A04E-BBDFD3DD02B8}" dt="2025-09-29T08:43:19.011" v="153" actId="20578"/>
        <pc:sldMkLst>
          <pc:docMk/>
          <pc:sldMk cId="616950716" sldId="264"/>
        </pc:sldMkLst>
        <pc:spChg chg="mod">
          <ac:chgData name="Commerciale - Campolucci Mechatronics S.r.l." userId="95cb1468-b1fa-429e-931e-283d50f43bcb" providerId="ADAL" clId="{B56CF818-690D-4F83-A04E-BBDFD3DD02B8}" dt="2025-09-29T08:43:19.011" v="153" actId="20578"/>
          <ac:spMkLst>
            <pc:docMk/>
            <pc:sldMk cId="616950716" sldId="264"/>
            <ac:spMk id="13" creationId="{3E5A103A-D798-4E9A-B114-0E81ECEA53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778E-CC1F-48BB-813A-03056825D02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8210274-A588-4800-8640-AF6737A03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4C6109-05C8-455F-893D-39A37C6D9A81}"/>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8175E3FB-C5D2-490D-9E7F-60F27C70F8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83F99A-A8C6-4254-A085-E2A01761CB1B}"/>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33966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DDD7EE-C5CD-4986-964B-E95CAA4CED7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3B502E7-D03C-4253-AD7B-863A95DABCA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68F53D-3E40-4286-9AC6-6A7AF19160ED}"/>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5489648B-1645-45EE-BD5D-6F3F150D79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A927C3-D756-43A7-BECA-12ECA71C547A}"/>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247296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6FFF3C4-2D5B-4DC3-8978-9834A798031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E2044B-C81F-4F46-935F-CDAA5623673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2FF800-ECC0-4FBE-A3E5-E5D1E78885F3}"/>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B7CB3400-73BE-4F69-8D26-FA97C6BFB0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FC026B-C9C6-4F8F-BF1F-584326560CB0}"/>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173143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63001-13C5-4D9F-9F0B-82CAEF9DAB9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80564C-B16B-47F0-8315-BB554D329C1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5A80C3-2899-43C0-99D6-C8D6EBA6C4CE}"/>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73ACDDF5-F2BB-4F64-9F1C-ED4B1F6F1B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EE7193-5983-4527-9E20-B0590A0748B7}"/>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8026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710008-6C9B-495B-8AAF-878402A34C0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0699848-A083-4EB4-AC3D-B09A078DB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BCA8161-8EF4-4647-8D2A-E59869A9F346}"/>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2E988DF6-B03F-475E-8EC7-8B92EACC54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D50EB9-DECB-4735-94B8-E722E317F980}"/>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28797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B93C9-8A96-49CF-9817-A2B594F91B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964BBC-9E2D-4281-830C-EF64FB72BCB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AD091D3-8E0C-4710-8BDC-5CF70064F1F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DC1F1CE-9640-4855-A44A-C21242EC77BC}"/>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6" name="Segnaposto piè di pagina 5">
            <a:extLst>
              <a:ext uri="{FF2B5EF4-FFF2-40B4-BE49-F238E27FC236}">
                <a16:creationId xmlns:a16="http://schemas.microsoft.com/office/drawing/2014/main" id="{6EEC7A6B-BA47-482F-9A5E-1FEA579D03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9B39EA-D373-442B-B8CE-0231238D57B9}"/>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234980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9E720E-3903-4038-B4AE-8A037F598A4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011B8D-6A4D-4A25-A3F1-177EA2DE2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E60FA8-9114-45BD-8B4F-377336DC48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55BF179-FA76-4CBE-8783-60DC89AF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6708EA-FF46-4156-A32A-358493CAF2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6365FF-F8F5-4CDD-AE15-F3039360B45E}"/>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8" name="Segnaposto piè di pagina 7">
            <a:extLst>
              <a:ext uri="{FF2B5EF4-FFF2-40B4-BE49-F238E27FC236}">
                <a16:creationId xmlns:a16="http://schemas.microsoft.com/office/drawing/2014/main" id="{24AC01F4-D8D1-4D95-AB9A-7FE940AF1C0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98D0964-9F62-4BC7-B61E-E690490119B7}"/>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114095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04D9E-8DEE-4433-9277-40716629D5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9F1323-AC00-47C1-A78C-E34BF36861C2}"/>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4" name="Segnaposto piè di pagina 3">
            <a:extLst>
              <a:ext uri="{FF2B5EF4-FFF2-40B4-BE49-F238E27FC236}">
                <a16:creationId xmlns:a16="http://schemas.microsoft.com/office/drawing/2014/main" id="{D65357FF-B899-4AB4-B25E-BCCE628D061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F264A16-8CB0-444D-982F-24B325DC1221}"/>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332319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2F90442-F51B-4C83-A1BC-D8454E212CA4}"/>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3" name="Segnaposto piè di pagina 2">
            <a:extLst>
              <a:ext uri="{FF2B5EF4-FFF2-40B4-BE49-F238E27FC236}">
                <a16:creationId xmlns:a16="http://schemas.microsoft.com/office/drawing/2014/main" id="{E3B6A280-F9CE-4C37-83D3-69ECE289F84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2C5918D-7310-462C-BEEC-841315F574ED}"/>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23404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0748A-ADC8-448F-B73B-934D2AC908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0D1BD2-9147-4598-AD2E-72FFA0A23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E09E28-4BD2-4208-846A-674FDF2CC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2F10F7-904C-412C-A44E-863D9D28D41E}"/>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6" name="Segnaposto piè di pagina 5">
            <a:extLst>
              <a:ext uri="{FF2B5EF4-FFF2-40B4-BE49-F238E27FC236}">
                <a16:creationId xmlns:a16="http://schemas.microsoft.com/office/drawing/2014/main" id="{D23BE303-812E-47CB-AC39-799FD7C114A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73B4F3-DE1F-492C-B03D-9566D0F61A25}"/>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21498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8FF54F-9309-45BB-ADB1-0AC7EA3E28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1870022-198E-4BEA-A861-F6143D5C7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214603-84F7-4837-A3BF-7FE1033E0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FCBD33-E6EB-490B-A537-65FF638D8415}"/>
              </a:ext>
            </a:extLst>
          </p:cNvPr>
          <p:cNvSpPr>
            <a:spLocks noGrp="1"/>
          </p:cNvSpPr>
          <p:nvPr>
            <p:ph type="dt" sz="half" idx="10"/>
          </p:nvPr>
        </p:nvSpPr>
        <p:spPr/>
        <p:txBody>
          <a:bodyPr/>
          <a:lstStyle/>
          <a:p>
            <a:fld id="{9BAB41B3-4F25-4DCF-B007-108D2A817354}" type="datetimeFigureOut">
              <a:rPr lang="it-IT" smtClean="0"/>
              <a:t>29/09/2025</a:t>
            </a:fld>
            <a:endParaRPr lang="it-IT"/>
          </a:p>
        </p:txBody>
      </p:sp>
      <p:sp>
        <p:nvSpPr>
          <p:cNvPr id="6" name="Segnaposto piè di pagina 5">
            <a:extLst>
              <a:ext uri="{FF2B5EF4-FFF2-40B4-BE49-F238E27FC236}">
                <a16:creationId xmlns:a16="http://schemas.microsoft.com/office/drawing/2014/main" id="{442FC687-CA30-4F42-981E-3935B6E7B3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CE1EE6-E935-4DC3-A415-EE005C63D2C0}"/>
              </a:ext>
            </a:extLst>
          </p:cNvPr>
          <p:cNvSpPr>
            <a:spLocks noGrp="1"/>
          </p:cNvSpPr>
          <p:nvPr>
            <p:ph type="sldNum" sz="quarter" idx="12"/>
          </p:nvPr>
        </p:nvSpPr>
        <p:spPr/>
        <p:txBody>
          <a:bodyPr/>
          <a:lstStyle/>
          <a:p>
            <a:fld id="{CE8A7E57-6094-4A56-BFF2-42090E77322E}" type="slidenum">
              <a:rPr lang="it-IT" smtClean="0"/>
              <a:t>‹N›</a:t>
            </a:fld>
            <a:endParaRPr lang="it-IT"/>
          </a:p>
        </p:txBody>
      </p:sp>
    </p:spTree>
    <p:extLst>
      <p:ext uri="{BB962C8B-B14F-4D97-AF65-F5344CB8AC3E}">
        <p14:creationId xmlns:p14="http://schemas.microsoft.com/office/powerpoint/2010/main" val="63116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C0E9D1-A60E-4954-BAA3-D808E964B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066101-3CEC-4074-9D16-3A493D5B3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B7C16D-B390-4E92-9BB8-64F3873C0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B41B3-4F25-4DCF-B007-108D2A817354}" type="datetimeFigureOut">
              <a:rPr lang="it-IT" smtClean="0"/>
              <a:t>29/09/2025</a:t>
            </a:fld>
            <a:endParaRPr lang="it-IT"/>
          </a:p>
        </p:txBody>
      </p:sp>
      <p:sp>
        <p:nvSpPr>
          <p:cNvPr id="5" name="Segnaposto piè di pagina 4">
            <a:extLst>
              <a:ext uri="{FF2B5EF4-FFF2-40B4-BE49-F238E27FC236}">
                <a16:creationId xmlns:a16="http://schemas.microsoft.com/office/drawing/2014/main" id="{0AB99C1A-91B6-42EB-8E44-A2897FB9E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5B4C68E-93DC-4FC4-8023-F734829FF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A7E57-6094-4A56-BFF2-42090E77322E}" type="slidenum">
              <a:rPr lang="it-IT" smtClean="0"/>
              <a:t>‹N›</a:t>
            </a:fld>
            <a:endParaRPr lang="it-IT"/>
          </a:p>
        </p:txBody>
      </p:sp>
    </p:spTree>
    <p:extLst>
      <p:ext uri="{BB962C8B-B14F-4D97-AF65-F5344CB8AC3E}">
        <p14:creationId xmlns:p14="http://schemas.microsoft.com/office/powerpoint/2010/main" val="236289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hyperlink" Target="http://www.campolucci.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3D209E8-F2B5-4302-8A44-65A174749A66}"/>
              </a:ext>
            </a:extLst>
          </p:cNvPr>
          <p:cNvSpPr>
            <a:spLocks noGrp="1"/>
          </p:cNvSpPr>
          <p:nvPr>
            <p:ph type="subTitle" idx="1"/>
          </p:nvPr>
        </p:nvSpPr>
        <p:spPr>
          <a:xfrm>
            <a:off x="6096000" y="2754748"/>
            <a:ext cx="4876800" cy="1812022"/>
          </a:xfrm>
        </p:spPr>
        <p:txBody>
          <a:bodyPr>
            <a:normAutofit fontScale="55000" lnSpcReduction="20000"/>
          </a:bodyPr>
          <a:lstStyle/>
          <a:p>
            <a:endParaRPr lang="it-IT" sz="1600" b="1" i="1" dirty="0">
              <a:solidFill>
                <a:schemeClr val="accent2">
                  <a:lumMod val="75000"/>
                </a:schemeClr>
              </a:solidFill>
            </a:endParaRPr>
          </a:p>
          <a:p>
            <a:r>
              <a:rPr lang="it-IT" sz="5800" b="1" i="1" dirty="0">
                <a:solidFill>
                  <a:srgbClr val="002060"/>
                </a:solidFill>
                <a:latin typeface="Candara" panose="020E0502030303020204" pitchFamily="34" charset="0"/>
              </a:rPr>
              <a:t>CAMPOLUCCI</a:t>
            </a:r>
            <a:r>
              <a:rPr lang="it-IT" sz="5800" b="1" i="1" dirty="0">
                <a:solidFill>
                  <a:schemeClr val="accent2">
                    <a:lumMod val="75000"/>
                  </a:schemeClr>
                </a:solidFill>
              </a:rPr>
              <a:t> </a:t>
            </a:r>
            <a:r>
              <a:rPr lang="it-IT" sz="5800" b="1" i="1" dirty="0">
                <a:solidFill>
                  <a:srgbClr val="002060"/>
                </a:solidFill>
                <a:latin typeface="Candara" panose="020E0502030303020204" pitchFamily="34" charset="0"/>
              </a:rPr>
              <a:t>Mechatronics</a:t>
            </a:r>
          </a:p>
          <a:p>
            <a:r>
              <a:rPr lang="it-IT" sz="2500" b="1" i="1" dirty="0">
                <a:solidFill>
                  <a:schemeClr val="accent2">
                    <a:lumMod val="75000"/>
                  </a:schemeClr>
                </a:solidFill>
                <a:latin typeface="Candara" panose="020E0502030303020204" pitchFamily="34" charset="0"/>
              </a:rPr>
              <a:t>Meccanica di precisione dal 1989 </a:t>
            </a:r>
          </a:p>
          <a:p>
            <a:endParaRPr lang="it-IT" sz="2000" b="1" i="1" dirty="0">
              <a:solidFill>
                <a:schemeClr val="accent2">
                  <a:lumMod val="75000"/>
                </a:schemeClr>
              </a:solidFill>
              <a:latin typeface="Candara" panose="020E0502030303020204" pitchFamily="34" charset="0"/>
            </a:endParaRPr>
          </a:p>
          <a:p>
            <a:endParaRPr lang="it-IT" sz="1600" b="1" i="1" dirty="0">
              <a:solidFill>
                <a:schemeClr val="accent2">
                  <a:lumMod val="75000"/>
                </a:schemeClr>
              </a:solidFill>
              <a:latin typeface="Candara" panose="020E0502030303020204" pitchFamily="34" charset="0"/>
            </a:endParaRPr>
          </a:p>
          <a:p>
            <a:r>
              <a:rPr lang="it-IT" sz="4400" b="1" i="1" dirty="0">
                <a:solidFill>
                  <a:schemeClr val="accent5">
                    <a:lumMod val="50000"/>
                  </a:schemeClr>
                </a:solidFill>
                <a:latin typeface="Candara" panose="020E0502030303020204" pitchFamily="34" charset="0"/>
              </a:rPr>
              <a:t>COMPANY PROFILE</a:t>
            </a:r>
          </a:p>
        </p:txBody>
      </p:sp>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pic>
        <p:nvPicPr>
          <p:cNvPr id="7" name="Immagine 6">
            <a:extLst>
              <a:ext uri="{FF2B5EF4-FFF2-40B4-BE49-F238E27FC236}">
                <a16:creationId xmlns:a16="http://schemas.microsoft.com/office/drawing/2014/main" id="{113519D2-52C3-01D3-6C7B-61C9CF2B4425}"/>
              </a:ext>
            </a:extLst>
          </p:cNvPr>
          <p:cNvPicPr>
            <a:picLocks noChangeAspect="1"/>
          </p:cNvPicPr>
          <p:nvPr/>
        </p:nvPicPr>
        <p:blipFill>
          <a:blip r:embed="rId3"/>
          <a:stretch>
            <a:fillRect/>
          </a:stretch>
        </p:blipFill>
        <p:spPr>
          <a:xfrm>
            <a:off x="-1" y="1750711"/>
            <a:ext cx="3942826" cy="5107289"/>
          </a:xfrm>
          <a:prstGeom prst="rect">
            <a:avLst/>
          </a:prstGeom>
        </p:spPr>
      </p:pic>
    </p:spTree>
    <p:extLst>
      <p:ext uri="{BB962C8B-B14F-4D97-AF65-F5344CB8AC3E}">
        <p14:creationId xmlns:p14="http://schemas.microsoft.com/office/powerpoint/2010/main" val="8274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3A3C7-A318-4D35-9BAA-EFFDAF93BE7A}"/>
              </a:ext>
            </a:extLst>
          </p:cNvPr>
          <p:cNvSpPr>
            <a:spLocks noGrp="1"/>
          </p:cNvSpPr>
          <p:nvPr>
            <p:ph type="ctrTitle"/>
          </p:nvPr>
        </p:nvSpPr>
        <p:spPr>
          <a:xfrm>
            <a:off x="4220205" y="1840651"/>
            <a:ext cx="6333688" cy="2567031"/>
          </a:xfrm>
        </p:spPr>
        <p:txBody>
          <a:bodyPr>
            <a:noAutofit/>
          </a:bodyPr>
          <a:lstStyle/>
          <a:p>
            <a:pPr algn="l">
              <a:lnSpc>
                <a:spcPct val="107000"/>
              </a:lnSpc>
              <a:spcAft>
                <a:spcPts val="800"/>
              </a:spcAft>
            </a:pPr>
            <a:r>
              <a:rPr lang="it-IT" sz="1200" b="1" kern="0" dirty="0">
                <a:solidFill>
                  <a:srgbClr val="2F5496"/>
                </a:solidFill>
                <a:latin typeface="Candara" panose="020E0502030303020204" pitchFamily="34" charset="0"/>
                <a:cs typeface="Times New Roman" panose="02020603050405020304" pitchFamily="18" charset="0"/>
              </a:rPr>
              <a:t>La Direzione della Campolucci </a:t>
            </a:r>
            <a:r>
              <a:rPr lang="it-IT" sz="1200" b="1" i="1" kern="0" dirty="0">
                <a:solidFill>
                  <a:srgbClr val="2F5496"/>
                </a:solidFill>
                <a:latin typeface="Candara" panose="020E0502030303020204" pitchFamily="34" charset="0"/>
                <a:cs typeface="Times New Roman" panose="02020603050405020304" pitchFamily="18" charset="0"/>
              </a:rPr>
              <a:t>Mechatronics</a:t>
            </a:r>
            <a:r>
              <a:rPr lang="it-IT" sz="1200" b="1" kern="0" dirty="0">
                <a:solidFill>
                  <a:srgbClr val="2F5496"/>
                </a:solidFill>
                <a:latin typeface="Candara" panose="020E0502030303020204" pitchFamily="34" charset="0"/>
                <a:cs typeface="Times New Roman" panose="02020603050405020304" pitchFamily="18" charset="0"/>
              </a:rPr>
              <a:t>  recepisce il termine Qualità nell’accezione più generalizzata di massima soddisfazione del Cliente.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Tutte le attività e i processi dell’Azienda sono svolti secondo procedure ed istruzioni scritte, gestite secondo standards nazionali ed internazionali.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In particolare la qualità del nostro lavoro è garantita dallo scrupoloso controllo basato sul più famoso standard per la gestione ed il miglioramento della Qualità, ovvero il Sistema di Gestione per la  </a:t>
            </a:r>
            <a:r>
              <a:rPr lang="it-IT" sz="1200" b="1" kern="0" dirty="0">
                <a:solidFill>
                  <a:schemeClr val="accent2">
                    <a:lumMod val="75000"/>
                  </a:schemeClr>
                </a:solidFill>
                <a:latin typeface="Candara" panose="020E0502030303020204" pitchFamily="34" charset="0"/>
                <a:cs typeface="Times New Roman" panose="02020603050405020304" pitchFamily="18" charset="0"/>
              </a:rPr>
              <a:t>Qualità ISO 9001:2015.</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Le certificazioni ambientali  e per la sicurezza  sul lavoro </a:t>
            </a:r>
            <a:r>
              <a:rPr lang="it-IT" sz="1200" b="1" kern="0" dirty="0">
                <a:solidFill>
                  <a:schemeClr val="accent2">
                    <a:lumMod val="75000"/>
                  </a:schemeClr>
                </a:solidFill>
                <a:latin typeface="Candara" panose="020E0502030303020204" pitchFamily="34" charset="0"/>
                <a:cs typeface="Times New Roman" panose="02020603050405020304" pitchFamily="18" charset="0"/>
              </a:rPr>
              <a:t>ISO 14001 e ISO 45001, che testimoniano il nostro impegno per la gestione ambientale sostenibile.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L’Azienda è inoltre in possesso della Licenza </a:t>
            </a:r>
            <a:r>
              <a:rPr lang="it-IT" sz="1200" b="1" kern="0" dirty="0">
                <a:solidFill>
                  <a:schemeClr val="accent2"/>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ex Art. 28 del TULPS</a:t>
            </a:r>
            <a:br>
              <a:rPr lang="it-IT" sz="1200" b="1" kern="0" dirty="0">
                <a:solidFill>
                  <a:srgbClr val="2F5496"/>
                </a:solidFill>
                <a:latin typeface="Calibri Light" panose="020F0302020204030204" pitchFamily="34" charset="0"/>
                <a:cs typeface="Times New Roman" panose="02020603050405020304" pitchFamily="18" charset="0"/>
              </a:rPr>
            </a:br>
            <a:br>
              <a:rPr lang="it-IT" sz="12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0" y="-1"/>
            <a:ext cx="9046120" cy="1577131"/>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419289" y="2525088"/>
            <a:ext cx="5905849"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5813572" y="1417739"/>
            <a:ext cx="5209562" cy="707886"/>
          </a:xfrm>
          <a:prstGeom prst="rect">
            <a:avLst/>
          </a:prstGeom>
          <a:noFill/>
        </p:spPr>
        <p:txBody>
          <a:bodyPr wrap="square" rtlCol="0">
            <a:spAutoFit/>
          </a:bodyPr>
          <a:lstStyle/>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CERTIFICAZIONI: </a:t>
            </a:r>
            <a:r>
              <a:rPr lang="it-IT" sz="2000" b="1" i="1" dirty="0">
                <a:solidFill>
                  <a:schemeClr val="accent2">
                    <a:lumMod val="75000"/>
                  </a:schemeClr>
                </a:solidFill>
                <a:latin typeface="Candara" panose="020E0502030303020204" pitchFamily="34" charset="0"/>
              </a:rPr>
              <a:t>la qualità del nostro lavoro</a:t>
            </a:r>
          </a:p>
          <a:p>
            <a:r>
              <a:rPr lang="it-IT" sz="2000" b="1" i="1" dirty="0">
                <a:solidFill>
                  <a:schemeClr val="accent2">
                    <a:lumMod val="75000"/>
                  </a:schemeClr>
                </a:solidFill>
                <a:latin typeface="Candara" panose="020E0502030303020204" pitchFamily="34" charset="0"/>
              </a:rPr>
              <a:t> </a:t>
            </a:r>
          </a:p>
        </p:txBody>
      </p:sp>
      <p:pic>
        <p:nvPicPr>
          <p:cNvPr id="3" name="Immagine 2">
            <a:extLst>
              <a:ext uri="{FF2B5EF4-FFF2-40B4-BE49-F238E27FC236}">
                <a16:creationId xmlns:a16="http://schemas.microsoft.com/office/drawing/2014/main" id="{EF9B9B97-3CAE-6BC9-6F69-5F11787221E9}"/>
              </a:ext>
            </a:extLst>
          </p:cNvPr>
          <p:cNvPicPr>
            <a:picLocks noChangeAspect="1"/>
          </p:cNvPicPr>
          <p:nvPr/>
        </p:nvPicPr>
        <p:blipFill>
          <a:blip r:embed="rId3"/>
          <a:stretch>
            <a:fillRect/>
          </a:stretch>
        </p:blipFill>
        <p:spPr>
          <a:xfrm>
            <a:off x="4504372" y="3723245"/>
            <a:ext cx="2105636" cy="2906698"/>
          </a:xfrm>
          <a:prstGeom prst="rect">
            <a:avLst/>
          </a:prstGeom>
        </p:spPr>
      </p:pic>
      <p:pic>
        <p:nvPicPr>
          <p:cNvPr id="10" name="Immagine 9">
            <a:extLst>
              <a:ext uri="{FF2B5EF4-FFF2-40B4-BE49-F238E27FC236}">
                <a16:creationId xmlns:a16="http://schemas.microsoft.com/office/drawing/2014/main" id="{2C5208D9-E434-6C37-F649-C2468F47396B}"/>
              </a:ext>
            </a:extLst>
          </p:cNvPr>
          <p:cNvPicPr>
            <a:picLocks noChangeAspect="1"/>
          </p:cNvPicPr>
          <p:nvPr/>
        </p:nvPicPr>
        <p:blipFill>
          <a:blip r:embed="rId3"/>
          <a:stretch>
            <a:fillRect/>
          </a:stretch>
        </p:blipFill>
        <p:spPr>
          <a:xfrm>
            <a:off x="7524925" y="3723245"/>
            <a:ext cx="2054784" cy="2834805"/>
          </a:xfrm>
          <a:prstGeom prst="rect">
            <a:avLst/>
          </a:prstGeom>
        </p:spPr>
      </p:pic>
      <p:pic>
        <p:nvPicPr>
          <p:cNvPr id="9" name="Immagine 8">
            <a:extLst>
              <a:ext uri="{FF2B5EF4-FFF2-40B4-BE49-F238E27FC236}">
                <a16:creationId xmlns:a16="http://schemas.microsoft.com/office/drawing/2014/main" id="{51DC83B5-B0EB-6C36-EF9E-AF621855F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57" y="1577130"/>
            <a:ext cx="3330101" cy="4713168"/>
          </a:xfrm>
          <a:prstGeom prst="rect">
            <a:avLst/>
          </a:prstGeom>
        </p:spPr>
      </p:pic>
    </p:spTree>
    <p:extLst>
      <p:ext uri="{BB962C8B-B14F-4D97-AF65-F5344CB8AC3E}">
        <p14:creationId xmlns:p14="http://schemas.microsoft.com/office/powerpoint/2010/main" val="157961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36734" y="2499921"/>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2810308" y="2130804"/>
            <a:ext cx="5494789" cy="830997"/>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2800" b="1" i="1" dirty="0">
                <a:solidFill>
                  <a:schemeClr val="accent2">
                    <a:lumMod val="75000"/>
                  </a:schemeClr>
                </a:solidFill>
                <a:latin typeface="Candara" panose="020E0502030303020204" pitchFamily="34" charset="0"/>
              </a:rPr>
              <a:t>CONTATTI</a:t>
            </a: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174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3E5A103A-D798-4E9A-B114-0E81ECEA5303}"/>
              </a:ext>
            </a:extLst>
          </p:cNvPr>
          <p:cNvSpPr txBox="1"/>
          <p:nvPr/>
        </p:nvSpPr>
        <p:spPr>
          <a:xfrm>
            <a:off x="5528345" y="2889656"/>
            <a:ext cx="6132352" cy="646331"/>
          </a:xfrm>
          <a:prstGeom prst="rect">
            <a:avLst/>
          </a:prstGeom>
          <a:noFill/>
        </p:spPr>
        <p:txBody>
          <a:bodyPr wrap="square">
            <a:spAutoFit/>
          </a:bodyPr>
          <a:lstStyle/>
          <a:p>
            <a:endParaRPr lang="it-IT" dirty="0"/>
          </a:p>
          <a:p>
            <a:endParaRPr lang="it-IT" dirty="0"/>
          </a:p>
        </p:txBody>
      </p:sp>
      <p:sp>
        <p:nvSpPr>
          <p:cNvPr id="6" name="CasellaDiTesto 5">
            <a:extLst>
              <a:ext uri="{FF2B5EF4-FFF2-40B4-BE49-F238E27FC236}">
                <a16:creationId xmlns:a16="http://schemas.microsoft.com/office/drawing/2014/main" id="{F5F5BF2F-FCED-4414-A948-11BFF34BAF3B}"/>
              </a:ext>
            </a:extLst>
          </p:cNvPr>
          <p:cNvSpPr txBox="1"/>
          <p:nvPr/>
        </p:nvSpPr>
        <p:spPr>
          <a:xfrm>
            <a:off x="780176" y="3187817"/>
            <a:ext cx="10553351" cy="523220"/>
          </a:xfrm>
          <a:prstGeom prst="rect">
            <a:avLst/>
          </a:prstGeom>
          <a:noFill/>
        </p:spPr>
        <p:txBody>
          <a:bodyPr wrap="square" rtlCol="0">
            <a:spAutoFit/>
          </a:bodyPr>
          <a:lstStyle/>
          <a:p>
            <a:r>
              <a:rPr lang="it-IT" sz="1400" dirty="0"/>
              <a:t>Sede operativa e legale: Via Bruno Pontecorvo, 36/40 – 00012 Guidonia (RM)  tel. +39 (06) 22485682 | P. IVA 13309171000 - REA RM 1437526</a:t>
            </a:r>
          </a:p>
          <a:p>
            <a:r>
              <a:rPr lang="it-IT" sz="1400" dirty="0"/>
              <a:t>		  	Web: </a:t>
            </a:r>
            <a:r>
              <a:rPr lang="it-IT" sz="1400" dirty="0">
                <a:hlinkClick r:id="rId3"/>
              </a:rPr>
              <a:t>www.campolucci.com</a:t>
            </a:r>
            <a:r>
              <a:rPr lang="it-IT" sz="1400" dirty="0"/>
              <a:t> - Email.info@campolucci.com</a:t>
            </a:r>
          </a:p>
        </p:txBody>
      </p:sp>
      <p:pic>
        <p:nvPicPr>
          <p:cNvPr id="14" name="Immagine 13">
            <a:extLst>
              <a:ext uri="{FF2B5EF4-FFF2-40B4-BE49-F238E27FC236}">
                <a16:creationId xmlns:a16="http://schemas.microsoft.com/office/drawing/2014/main" id="{FA5C2301-8B68-4AB2-8C66-CEF6B2FB2170}"/>
              </a:ext>
            </a:extLst>
          </p:cNvPr>
          <p:cNvPicPr>
            <a:picLocks noChangeAspect="1"/>
          </p:cNvPicPr>
          <p:nvPr/>
        </p:nvPicPr>
        <p:blipFill>
          <a:blip r:embed="rId4"/>
          <a:stretch>
            <a:fillRect/>
          </a:stretch>
        </p:blipFill>
        <p:spPr>
          <a:xfrm>
            <a:off x="3824855" y="4313996"/>
            <a:ext cx="3619500" cy="1266825"/>
          </a:xfrm>
          <a:prstGeom prst="rect">
            <a:avLst/>
          </a:prstGeom>
        </p:spPr>
      </p:pic>
    </p:spTree>
    <p:extLst>
      <p:ext uri="{BB962C8B-B14F-4D97-AF65-F5344CB8AC3E}">
        <p14:creationId xmlns:p14="http://schemas.microsoft.com/office/powerpoint/2010/main" val="263502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3A3C7-A318-4D35-9BAA-EFFDAF93BE7A}"/>
              </a:ext>
            </a:extLst>
          </p:cNvPr>
          <p:cNvSpPr>
            <a:spLocks noGrp="1"/>
          </p:cNvSpPr>
          <p:nvPr>
            <p:ph type="ctrTitle"/>
          </p:nvPr>
        </p:nvSpPr>
        <p:spPr>
          <a:xfrm>
            <a:off x="5528346" y="2534243"/>
            <a:ext cx="5788404" cy="3523586"/>
          </a:xfrm>
        </p:spPr>
        <p:txBody>
          <a:bodyPr>
            <a:noAutofit/>
          </a:bodyPr>
          <a:lstStyle/>
          <a:p>
            <a:pPr algn="l">
              <a:lnSpc>
                <a:spcPct val="107000"/>
              </a:lnSpc>
              <a:spcBef>
                <a:spcPts val="1200"/>
              </a:spcBef>
            </a:pP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it-IT" sz="14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La Campolucci </a:t>
            </a:r>
            <a:r>
              <a:rPr lang="it-IT" sz="1400" b="1" i="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Mechatronics</a:t>
            </a:r>
            <a:r>
              <a:rPr lang="it-IT" sz="14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opera nel campo delle lavorazioni meccaniche di precisione da più di venticinque anni.</a:t>
            </a:r>
            <a:br>
              <a:rPr lang="it-IT" sz="14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br>
              <a:rPr lang="it-IT" sz="14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r>
              <a:rPr lang="it-IT" sz="14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outerShdw blurRad="50800" dist="38100" dir="2700000" algn="tl" rotWithShape="0">
                    <a:prstClr val="black">
                      <a:alpha val="40000"/>
                    </a:prstClr>
                  </a:outerShdw>
                </a:effectLst>
                <a:latin typeface="Candara" panose="020E0502030303020204" pitchFamily="34" charset="0"/>
                <a:ea typeface="Times New Roman" panose="02020603050405020304" pitchFamily="18" charset="0"/>
                <a:cs typeface="Times New Roman" panose="02020603050405020304" pitchFamily="18" charset="0"/>
              </a:rPr>
              <a:t>1989</a:t>
            </a:r>
            <a:r>
              <a:rPr lang="it-IT" sz="1200" b="1" kern="0" dirty="0">
                <a:solidFill>
                  <a:srgbClr val="2F5496"/>
                </a:solidFill>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Erino Campolucci apre una ditta individuale.</a:t>
            </a: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r>
              <a:rPr lang="it-IT" sz="1200" b="1" kern="0" dirty="0">
                <a:solidFill>
                  <a:srgbClr val="2F5496"/>
                </a:solidFill>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outerShdw blurRad="50800" dist="38100" dir="2700000" algn="tl" rotWithShape="0">
                    <a:prstClr val="black">
                      <a:alpha val="40000"/>
                    </a:prstClr>
                  </a:outerShdw>
                </a:effectLst>
                <a:latin typeface="Candara" panose="020E0502030303020204" pitchFamily="34" charset="0"/>
                <a:ea typeface="Times New Roman" panose="02020603050405020304" pitchFamily="18" charset="0"/>
                <a:cs typeface="Times New Roman" panose="02020603050405020304" pitchFamily="18" charset="0"/>
              </a:rPr>
              <a:t>2000</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latin typeface="Candara" panose="020E0502030303020204" pitchFamily="34" charset="0"/>
                <a:ea typeface="Times New Roman" panose="02020603050405020304" pitchFamily="18" charset="0"/>
                <a:cs typeface="Times New Roman" panose="02020603050405020304" pitchFamily="18" charset="0"/>
              </a:rPr>
              <a:t>viene costituita </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la LA.ME.P di Campolucci Erino e C. snc, che si distingue per la versatilità produttiva coniugata alla  puntualità ed alla  qualità dei prodotti e del servizio fornito.</a:t>
            </a: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outerShdw blurRad="50800" dist="38100" dir="2700000" algn="tl" rotWithShape="0">
                    <a:prstClr val="black">
                      <a:alpha val="40000"/>
                    </a:prstClr>
                  </a:outerShdw>
                </a:effectLst>
                <a:latin typeface="Candara" panose="020E0502030303020204" pitchFamily="34" charset="0"/>
                <a:ea typeface="Times New Roman" panose="02020603050405020304" pitchFamily="18" charset="0"/>
                <a:cs typeface="Times New Roman" panose="02020603050405020304" pitchFamily="18" charset="0"/>
              </a:rPr>
              <a:t>2015         </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per essere in grado di affrontare un mercato sempre più esigente, nel 2015 l’azienda decide di dare un ulteriore  impulso alla propria crescita  per fornire ai propri Clienti un livello produttivo e qualitativo in linea con i più elevati standard tecnici richiesti dal mercato di riferimento: nasce così la Campolucci </a:t>
            </a:r>
            <a:r>
              <a:rPr lang="it-IT" sz="1200" b="1" kern="0" dirty="0" err="1">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Mechatronics</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err="1">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Srl</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a:t>
            </a: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r>
              <a:rPr lang="it-IT" sz="1200" b="1" kern="0" dirty="0">
                <a:solidFill>
                  <a:srgbClr val="2F5496"/>
                </a:solidFill>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outerShdw blurRad="50800" dist="38100" dir="2700000" algn="tl" rotWithShape="0">
                    <a:prstClr val="black">
                      <a:alpha val="40000"/>
                    </a:prstClr>
                  </a:outerShdw>
                </a:effectLst>
                <a:latin typeface="Candara" panose="020E0502030303020204" pitchFamily="34" charset="0"/>
                <a:ea typeface="Times New Roman" panose="02020603050405020304" pitchFamily="18" charset="0"/>
                <a:cs typeface="Times New Roman" panose="02020603050405020304" pitchFamily="18" charset="0"/>
              </a:rPr>
              <a:t>2020</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la Campolucci Mechatronics si trasferisce dalla sua storica sede  nel nuovo e moderno stabilimento di 2000 mq </a:t>
            </a:r>
            <a:r>
              <a:rPr lang="it-IT" sz="1200" b="1" kern="0" dirty="0">
                <a:solidFill>
                  <a:srgbClr val="2F5496"/>
                </a:solidFill>
                <a:latin typeface="Candara" panose="020E0502030303020204" pitchFamily="34" charset="0"/>
                <a:ea typeface="Times New Roman" panose="02020603050405020304" pitchFamily="18" charset="0"/>
                <a:cs typeface="Times New Roman" panose="02020603050405020304" pitchFamily="18" charset="0"/>
              </a:rPr>
              <a:t>sito in</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Guidonia Montecelio, alle porte di Roma.</a:t>
            </a: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 </a:t>
            </a:r>
            <a:r>
              <a:rPr lang="it-IT" sz="1200" b="1" kern="0" dirty="0">
                <a:solidFill>
                  <a:srgbClr val="2F5496"/>
                </a:solidFill>
                <a:effectLst>
                  <a:outerShdw blurRad="50800" dist="38100" dir="2700000" algn="tl" rotWithShape="0">
                    <a:prstClr val="black">
                      <a:alpha val="40000"/>
                    </a:prstClr>
                  </a:outerShdw>
                </a:effectLst>
                <a:latin typeface="Candara" panose="020E0502030303020204" pitchFamily="34" charset="0"/>
                <a:cs typeface="Times New Roman" panose="02020603050405020304" pitchFamily="18" charset="0"/>
              </a:rPr>
              <a:t>2023             </a:t>
            </a:r>
            <a:r>
              <a:rPr lang="it-IT" sz="1200" b="1" kern="0" dirty="0">
                <a:solidFill>
                  <a:srgbClr val="2F5496"/>
                </a:solidFill>
                <a:latin typeface="Candara" panose="020E0502030303020204" pitchFamily="34" charset="0"/>
                <a:cs typeface="Times New Roman" panose="02020603050405020304" pitchFamily="18" charset="0"/>
              </a:rPr>
              <a:t>l</a:t>
            </a:r>
            <a: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t>a Campolucci Mechatronics apre al proprio interno un reparto di  progettazione con competenze in ambito meccanico ed ottico.</a:t>
            </a:r>
            <a:br>
              <a:rPr lang="it-IT" sz="1200" b="1" kern="0" dirty="0">
                <a:solidFill>
                  <a:srgbClr val="2F5496"/>
                </a:solidFill>
                <a:effectLst/>
                <a:latin typeface="Candara" panose="020E0502030303020204" pitchFamily="34" charset="0"/>
                <a:ea typeface="Times New Roman" panose="02020603050405020304" pitchFamily="18" charset="0"/>
                <a:cs typeface="Times New Roman" panose="02020603050405020304" pitchFamily="18" charset="0"/>
              </a:rPr>
            </a:br>
            <a:endParaRPr lang="it-IT" sz="1200" b="1" i="1" dirty="0">
              <a:solidFill>
                <a:schemeClr val="accent1">
                  <a:lumMod val="75000"/>
                </a:schemeClr>
              </a:solidFill>
              <a:latin typeface="Candara" panose="020E0502030303020204" pitchFamily="34" charset="0"/>
            </a:endParaRPr>
          </a:p>
        </p:txBody>
      </p:sp>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pic>
        <p:nvPicPr>
          <p:cNvPr id="9" name="Immagine 8">
            <a:extLst>
              <a:ext uri="{FF2B5EF4-FFF2-40B4-BE49-F238E27FC236}">
                <a16:creationId xmlns:a16="http://schemas.microsoft.com/office/drawing/2014/main" id="{450D0138-7BBC-4778-B6FD-DADEE3E67457}"/>
              </a:ext>
            </a:extLst>
          </p:cNvPr>
          <p:cNvPicPr>
            <a:picLocks noChangeAspect="1"/>
          </p:cNvPicPr>
          <p:nvPr/>
        </p:nvPicPr>
        <p:blipFill>
          <a:blip r:embed="rId3"/>
          <a:stretch>
            <a:fillRect/>
          </a:stretch>
        </p:blipFill>
        <p:spPr>
          <a:xfrm>
            <a:off x="2546059" y="2064669"/>
            <a:ext cx="2785144" cy="3624043"/>
          </a:xfrm>
          <a:prstGeom prst="rect">
            <a:avLst/>
          </a:prstGeom>
        </p:spPr>
      </p:pic>
      <p:pic>
        <p:nvPicPr>
          <p:cNvPr id="3" name="Immagine 2">
            <a:extLst>
              <a:ext uri="{FF2B5EF4-FFF2-40B4-BE49-F238E27FC236}">
                <a16:creationId xmlns:a16="http://schemas.microsoft.com/office/drawing/2014/main" id="{19136EFD-B9ED-4ECF-B7E9-30F9415037EC}"/>
              </a:ext>
            </a:extLst>
          </p:cNvPr>
          <p:cNvPicPr>
            <a:picLocks noChangeAspect="1"/>
          </p:cNvPicPr>
          <p:nvPr/>
        </p:nvPicPr>
        <p:blipFill>
          <a:blip r:embed="rId4"/>
          <a:stretch>
            <a:fillRect/>
          </a:stretch>
        </p:blipFill>
        <p:spPr>
          <a:xfrm>
            <a:off x="480232" y="4678225"/>
            <a:ext cx="2298391" cy="2054530"/>
          </a:xfrm>
          <a:prstGeom prst="rect">
            <a:avLst/>
          </a:prstGeom>
        </p:spPr>
      </p:pic>
      <p:sp>
        <p:nvSpPr>
          <p:cNvPr id="5" name="CasellaDiTesto 4">
            <a:extLst>
              <a:ext uri="{FF2B5EF4-FFF2-40B4-BE49-F238E27FC236}">
                <a16:creationId xmlns:a16="http://schemas.microsoft.com/office/drawing/2014/main" id="{62CB3A5E-5812-45AB-8117-224219D7B34C}"/>
              </a:ext>
            </a:extLst>
          </p:cNvPr>
          <p:cNvSpPr txBox="1"/>
          <p:nvPr/>
        </p:nvSpPr>
        <p:spPr>
          <a:xfrm>
            <a:off x="5931017" y="1611371"/>
            <a:ext cx="3850546" cy="369332"/>
          </a:xfrm>
          <a:prstGeom prst="rect">
            <a:avLst/>
          </a:prstGeom>
          <a:noFill/>
        </p:spPr>
        <p:txBody>
          <a:bodyPr wrap="square" rtlCol="0">
            <a:spAutoFit/>
          </a:bodyPr>
          <a:lstStyle/>
          <a:p>
            <a:r>
              <a:rPr lang="it-IT" b="1" dirty="0">
                <a:solidFill>
                  <a:schemeClr val="accent2">
                    <a:lumMod val="75000"/>
                  </a:schemeClr>
                </a:solidFill>
              </a:rPr>
              <a:t>      </a:t>
            </a:r>
            <a:r>
              <a:rPr lang="it-IT" b="1" dirty="0">
                <a:solidFill>
                  <a:schemeClr val="accent2">
                    <a:lumMod val="75000"/>
                  </a:schemeClr>
                </a:solidFill>
                <a:latin typeface="Candara" panose="020E0502030303020204" pitchFamily="34" charset="0"/>
              </a:rPr>
              <a:t>CHI SIAMO: la nostra storia</a:t>
            </a:r>
          </a:p>
        </p:txBody>
      </p:sp>
      <p:pic>
        <p:nvPicPr>
          <p:cNvPr id="6" name="Immagine 5">
            <a:extLst>
              <a:ext uri="{FF2B5EF4-FFF2-40B4-BE49-F238E27FC236}">
                <a16:creationId xmlns:a16="http://schemas.microsoft.com/office/drawing/2014/main" id="{346C1158-BAFC-4526-97B0-748F01F93C13}"/>
              </a:ext>
            </a:extLst>
          </p:cNvPr>
          <p:cNvPicPr>
            <a:picLocks noChangeAspect="1"/>
          </p:cNvPicPr>
          <p:nvPr/>
        </p:nvPicPr>
        <p:blipFill>
          <a:blip r:embed="rId5"/>
          <a:stretch>
            <a:fillRect/>
          </a:stretch>
        </p:blipFill>
        <p:spPr>
          <a:xfrm>
            <a:off x="480232" y="2346035"/>
            <a:ext cx="1930205" cy="2265219"/>
          </a:xfrm>
          <a:prstGeom prst="rect">
            <a:avLst/>
          </a:prstGeom>
        </p:spPr>
      </p:pic>
    </p:spTree>
    <p:extLst>
      <p:ext uri="{BB962C8B-B14F-4D97-AF65-F5344CB8AC3E}">
        <p14:creationId xmlns:p14="http://schemas.microsoft.com/office/powerpoint/2010/main" val="419257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3A3C7-A318-4D35-9BAA-EFFDAF93BE7A}"/>
              </a:ext>
            </a:extLst>
          </p:cNvPr>
          <p:cNvSpPr>
            <a:spLocks noGrp="1"/>
          </p:cNvSpPr>
          <p:nvPr>
            <p:ph type="ctrTitle"/>
          </p:nvPr>
        </p:nvSpPr>
        <p:spPr>
          <a:xfrm>
            <a:off x="5536734" y="2141526"/>
            <a:ext cx="5796793" cy="3892492"/>
          </a:xfrm>
        </p:spPr>
        <p:txBody>
          <a:bodyPr>
            <a:noAutofit/>
          </a:body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r>
              <a:rPr lang="it-IT" sz="1400" b="1" kern="0" dirty="0">
                <a:solidFill>
                  <a:srgbClr val="2F5496"/>
                </a:solidFill>
                <a:latin typeface="Calibri Light" panose="020F0302020204030204" pitchFamily="34" charset="0"/>
                <a:cs typeface="Times New Roman" panose="02020603050405020304" pitchFamily="18" charset="0"/>
              </a:rPr>
              <a:t>la </a:t>
            </a:r>
            <a:r>
              <a:rPr lang="it-IT" sz="1200" b="1" kern="0" dirty="0">
                <a:solidFill>
                  <a:srgbClr val="2F5496"/>
                </a:solidFill>
                <a:latin typeface="Candara" panose="020E0502030303020204" pitchFamily="34" charset="0"/>
                <a:cs typeface="Times New Roman" panose="02020603050405020304" pitchFamily="18" charset="0"/>
              </a:rPr>
              <a:t>Campolucci </a:t>
            </a:r>
            <a:r>
              <a:rPr lang="it-IT" sz="1200" b="1" i="1" kern="0" dirty="0">
                <a:solidFill>
                  <a:srgbClr val="2F5496"/>
                </a:solidFill>
                <a:latin typeface="Candara" panose="020E0502030303020204" pitchFamily="34" charset="0"/>
                <a:cs typeface="Times New Roman" panose="02020603050405020304" pitchFamily="18" charset="0"/>
              </a:rPr>
              <a:t>Mechatronics Srl </a:t>
            </a:r>
            <a:r>
              <a:rPr lang="it-IT" sz="1200" b="1" kern="0" dirty="0">
                <a:solidFill>
                  <a:srgbClr val="2F5496"/>
                </a:solidFill>
                <a:latin typeface="Candara" panose="020E0502030303020204" pitchFamily="34" charset="0"/>
                <a:cs typeface="Times New Roman" panose="02020603050405020304" pitchFamily="18" charset="0"/>
              </a:rPr>
              <a:t>esegue Lavorazioni di meccanica di precisione, con elevate competenze nella progettazione meccanica ed ottica </a:t>
            </a:r>
            <a:r>
              <a:rPr lang="it-IT" sz="1200" b="1" u="sng"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per il mercato civile (biomedicale), Difesa ed Aerospazio.</a:t>
            </a:r>
            <a:br>
              <a:rPr lang="it-IT" sz="1200" b="1" kern="0" dirty="0">
                <a:solidFill>
                  <a:srgbClr val="2F5496"/>
                </a:solidFill>
                <a:latin typeface="Candara" panose="020E0502030303020204" pitchFamily="34" charset="0"/>
                <a:cs typeface="Times New Roman" panose="02020603050405020304" pitchFamily="18" charset="0"/>
              </a:rPr>
            </a:b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Oltre alla meccanica di precisione, offre molteplici servizi che vanno dallo studio e progettazione (reparto di Progettazione interno) fino alla realizzazione finale di prototipi e apparati.</a:t>
            </a:r>
            <a:br>
              <a:rPr lang="it-IT" sz="1200" b="1" kern="0" dirty="0">
                <a:solidFill>
                  <a:srgbClr val="2F5496"/>
                </a:solidFill>
                <a:latin typeface="Candara" panose="020E0502030303020204" pitchFamily="34" charset="0"/>
                <a:cs typeface="Times New Roman" panose="02020603050405020304" pitchFamily="18" charset="0"/>
              </a:rPr>
            </a:b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L’azienda è  in grado di offrire ai propri clienti:</a:t>
            </a:r>
            <a:br>
              <a:rPr lang="it-IT" sz="1200" b="1" kern="0" dirty="0">
                <a:solidFill>
                  <a:srgbClr val="2F5496"/>
                </a:solidFill>
                <a:latin typeface="Candara" panose="020E0502030303020204" pitchFamily="34" charset="0"/>
                <a:cs typeface="Times New Roman" panose="02020603050405020304" pitchFamily="18" charset="0"/>
              </a:rPr>
            </a:b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Lavorazioni di meccanica di precisione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Sviluppo di prototipi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Realizzazione su disegno di particolari meccanici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Assemblaggio meccanico di </a:t>
            </a:r>
            <a:r>
              <a:rPr lang="it-IT" sz="1200" b="1" i="1" kern="0" dirty="0">
                <a:solidFill>
                  <a:srgbClr val="2F5496"/>
                </a:solidFill>
                <a:latin typeface="Candara" panose="020E0502030303020204" pitchFamily="34" charset="0"/>
                <a:cs typeface="Times New Roman" panose="02020603050405020304" pitchFamily="18" charset="0"/>
              </a:rPr>
              <a:t>rack</a:t>
            </a:r>
            <a:r>
              <a:rPr lang="it-IT" sz="1200" b="1" kern="0" dirty="0">
                <a:solidFill>
                  <a:srgbClr val="2F5496"/>
                </a:solidFill>
                <a:latin typeface="Candara" panose="020E0502030303020204" pitchFamily="34" charset="0"/>
                <a:cs typeface="Times New Roman" panose="02020603050405020304" pitchFamily="18" charset="0"/>
              </a:rPr>
              <a:t>, cestelli e </a:t>
            </a:r>
            <a:r>
              <a:rPr lang="it-IT" sz="1200" b="1" i="1" kern="0" dirty="0">
                <a:solidFill>
                  <a:srgbClr val="2F5496"/>
                </a:solidFill>
                <a:latin typeface="Candara" panose="020E0502030303020204" pitchFamily="34" charset="0"/>
                <a:cs typeface="Times New Roman" panose="02020603050405020304" pitchFamily="18" charset="0"/>
              </a:rPr>
              <a:t>chassis</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Assemblaggio e cablaggio elettrico</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Progettazione e Realizzazione di apparati meccanici ed opto meccanici</a:t>
            </a:r>
            <a:br>
              <a:rPr lang="it-IT" sz="1200" b="1" kern="0" dirty="0">
                <a:solidFill>
                  <a:srgbClr val="2F5496"/>
                </a:solidFill>
                <a:latin typeface="Candara" panose="020E0502030303020204" pitchFamily="34" charset="0"/>
                <a:cs typeface="Times New Roman" panose="02020603050405020304" pitchFamily="18" charset="0"/>
              </a:rPr>
            </a:br>
            <a:br>
              <a:rPr lang="it-IT" sz="12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endParaRPr lang="it-IT" sz="1400" b="1" kern="0" dirty="0">
              <a:solidFill>
                <a:srgbClr val="2F5496"/>
              </a:solidFill>
              <a:latin typeface="Candara" panose="020E050203030302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0" y="-50335"/>
            <a:ext cx="9160779" cy="1812023"/>
          </a:xfrm>
          <a:prstGeom prst="rect">
            <a:avLst/>
          </a:prstGeom>
        </p:spPr>
      </p:pic>
      <p:sp>
        <p:nvSpPr>
          <p:cNvPr id="7" name="CasellaDiTesto 6">
            <a:extLst>
              <a:ext uri="{FF2B5EF4-FFF2-40B4-BE49-F238E27FC236}">
                <a16:creationId xmlns:a16="http://schemas.microsoft.com/office/drawing/2014/main" id="{DDED689A-84C7-43E2-BB55-EC92763D44E3}"/>
              </a:ext>
            </a:extLst>
          </p:cNvPr>
          <p:cNvSpPr txBox="1"/>
          <p:nvPr/>
        </p:nvSpPr>
        <p:spPr>
          <a:xfrm>
            <a:off x="5872294" y="1635073"/>
            <a:ext cx="3993159" cy="400110"/>
          </a:xfrm>
          <a:prstGeom prst="rect">
            <a:avLst/>
          </a:prstGeom>
          <a:noFill/>
        </p:spPr>
        <p:txBody>
          <a:bodyPr wrap="square" rtlCol="0">
            <a:spAutoFit/>
          </a:bodyPr>
          <a:lstStyle/>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COSA FACCIAMO: </a:t>
            </a:r>
            <a:r>
              <a:rPr lang="it-IT" sz="2000" b="1" i="1" dirty="0">
                <a:solidFill>
                  <a:schemeClr val="accent2">
                    <a:lumMod val="75000"/>
                  </a:schemeClr>
                </a:solidFill>
                <a:latin typeface="Candara" panose="020E0502030303020204" pitchFamily="34" charset="0"/>
              </a:rPr>
              <a:t>Il nostro lavoro</a:t>
            </a:r>
          </a:p>
        </p:txBody>
      </p:sp>
      <p:pic>
        <p:nvPicPr>
          <p:cNvPr id="9" name="Immagine 8">
            <a:extLst>
              <a:ext uri="{FF2B5EF4-FFF2-40B4-BE49-F238E27FC236}">
                <a16:creationId xmlns:a16="http://schemas.microsoft.com/office/drawing/2014/main" id="{1C1A431C-EFE1-4E9F-9B7F-DED2D43EC3AD}"/>
              </a:ext>
            </a:extLst>
          </p:cNvPr>
          <p:cNvPicPr>
            <a:picLocks noChangeAspect="1"/>
          </p:cNvPicPr>
          <p:nvPr/>
        </p:nvPicPr>
        <p:blipFill>
          <a:blip r:embed="rId3"/>
          <a:stretch>
            <a:fillRect/>
          </a:stretch>
        </p:blipFill>
        <p:spPr>
          <a:xfrm>
            <a:off x="0" y="1761689"/>
            <a:ext cx="4823670" cy="3892492"/>
          </a:xfrm>
          <a:prstGeom prst="rect">
            <a:avLst/>
          </a:prstGeom>
        </p:spPr>
      </p:pic>
      <p:sp>
        <p:nvSpPr>
          <p:cNvPr id="10" name="CasellaDiTesto 9">
            <a:extLst>
              <a:ext uri="{FF2B5EF4-FFF2-40B4-BE49-F238E27FC236}">
                <a16:creationId xmlns:a16="http://schemas.microsoft.com/office/drawing/2014/main" id="{6E704C03-4BDE-4ED3-9110-2144BD68EBF7}"/>
              </a:ext>
            </a:extLst>
          </p:cNvPr>
          <p:cNvSpPr txBox="1"/>
          <p:nvPr/>
        </p:nvSpPr>
        <p:spPr>
          <a:xfrm>
            <a:off x="900418" y="5830349"/>
            <a:ext cx="2619628" cy="307777"/>
          </a:xfrm>
          <a:prstGeom prst="rect">
            <a:avLst/>
          </a:prstGeom>
          <a:noFill/>
        </p:spPr>
        <p:txBody>
          <a:bodyPr wrap="none" rtlCol="0">
            <a:spAutoFit/>
          </a:bodyPr>
          <a:lstStyle/>
          <a:p>
            <a:r>
              <a:rPr lang="it-IT" sz="1400" b="1" i="1" dirty="0">
                <a:solidFill>
                  <a:schemeClr val="accent2">
                    <a:lumMod val="75000"/>
                  </a:schemeClr>
                </a:solidFill>
                <a:latin typeface="Candara" panose="020E0502030303020204" pitchFamily="34" charset="0"/>
              </a:rPr>
              <a:t>Esempio di lavorazione in titanio</a:t>
            </a:r>
          </a:p>
        </p:txBody>
      </p:sp>
    </p:spTree>
    <p:extLst>
      <p:ext uri="{BB962C8B-B14F-4D97-AF65-F5344CB8AC3E}">
        <p14:creationId xmlns:p14="http://schemas.microsoft.com/office/powerpoint/2010/main" val="291999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25088"/>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6467912" y="1543574"/>
            <a:ext cx="5494789" cy="707886"/>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1600" b="1" dirty="0">
                <a:solidFill>
                  <a:schemeClr val="accent2">
                    <a:lumMod val="75000"/>
                  </a:schemeClr>
                </a:solidFill>
              </a:rPr>
              <a:t>LA </a:t>
            </a:r>
            <a:r>
              <a:rPr lang="it-IT" sz="1600" b="1" i="1" dirty="0">
                <a:solidFill>
                  <a:schemeClr val="accent2">
                    <a:lumMod val="75000"/>
                  </a:schemeClr>
                </a:solidFill>
                <a:latin typeface="Candara" panose="020E0502030303020204" pitchFamily="34" charset="0"/>
              </a:rPr>
              <a:t>VISION</a:t>
            </a:r>
            <a:r>
              <a:rPr lang="it-IT" sz="1600" b="1" dirty="0">
                <a:solidFill>
                  <a:schemeClr val="accent2">
                    <a:lumMod val="75000"/>
                  </a:schemeClr>
                </a:solidFill>
                <a:latin typeface="Candara" panose="020E0502030303020204" pitchFamily="34" charset="0"/>
              </a:rPr>
              <a:t>: </a:t>
            </a:r>
            <a:r>
              <a:rPr lang="it-IT" sz="1600" b="1" i="1" dirty="0">
                <a:solidFill>
                  <a:schemeClr val="accent2">
                    <a:lumMod val="75000"/>
                  </a:schemeClr>
                </a:solidFill>
                <a:latin typeface="Candara" panose="020E0502030303020204" pitchFamily="34" charset="0"/>
              </a:rPr>
              <a:t>le nostre aspirazioni </a:t>
            </a: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311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3E5A103A-D798-4E9A-B114-0E81ECEA5303}"/>
              </a:ext>
            </a:extLst>
          </p:cNvPr>
          <p:cNvSpPr txBox="1"/>
          <p:nvPr/>
        </p:nvSpPr>
        <p:spPr>
          <a:xfrm>
            <a:off x="3095534" y="2239862"/>
            <a:ext cx="6619262" cy="2492990"/>
          </a:xfrm>
          <a:prstGeom prst="rect">
            <a:avLst/>
          </a:prstGeom>
          <a:noFill/>
        </p:spPr>
        <p:txBody>
          <a:bodyPr wrap="square">
            <a:spAutoFit/>
          </a:bodyPr>
          <a:lstStyle/>
          <a:p>
            <a:pPr algn="just"/>
            <a:r>
              <a:rPr lang="it-IT" sz="1200" b="1" kern="0" dirty="0">
                <a:solidFill>
                  <a:srgbClr val="2F5496"/>
                </a:solidFill>
                <a:latin typeface="Candara" panose="020E0502030303020204" pitchFamily="34" charset="0"/>
                <a:ea typeface="+mj-ea"/>
                <a:cs typeface="Times New Roman" panose="02020603050405020304" pitchFamily="18" charset="0"/>
              </a:rPr>
              <a:t>La nostra politica aziendale è da sempre finalizzata alla soddisfazione del cliente  con l’obiettivo di garantire la fornitura di servizi e prodotti sempre più sofisticati, </a:t>
            </a:r>
            <a:r>
              <a:rPr lang="it-IT" sz="1200" b="1" i="1" kern="0" dirty="0">
                <a:solidFill>
                  <a:srgbClr val="2F5496"/>
                </a:solidFill>
                <a:latin typeface="Candara" panose="020E0502030303020204" pitchFamily="34" charset="0"/>
                <a:ea typeface="+mj-ea"/>
                <a:cs typeface="Times New Roman" panose="02020603050405020304" pitchFamily="18" charset="0"/>
              </a:rPr>
              <a:t>ritagliati su </a:t>
            </a:r>
            <a:r>
              <a:rPr lang="it-IT" sz="1200" b="1" kern="0" dirty="0">
                <a:solidFill>
                  <a:srgbClr val="2F5496"/>
                </a:solidFill>
                <a:latin typeface="Candara" panose="020E0502030303020204" pitchFamily="34" charset="0"/>
                <a:ea typeface="+mj-ea"/>
                <a:cs typeface="Times New Roman" panose="02020603050405020304" pitchFamily="18" charset="0"/>
              </a:rPr>
              <a:t>sulle specifiche esigenze del cliente, nel rispetto dei tempi ed a costi concorrenziali.</a:t>
            </a:r>
          </a:p>
          <a:p>
            <a:pPr algn="just"/>
            <a:r>
              <a:rPr lang="it-IT" sz="1200" b="1" kern="0" dirty="0">
                <a:solidFill>
                  <a:srgbClr val="2F5496"/>
                </a:solidFill>
                <a:latin typeface="Candara" panose="020E0502030303020204" pitchFamily="34" charset="0"/>
                <a:ea typeface="+mj-ea"/>
                <a:cs typeface="Times New Roman" panose="02020603050405020304" pitchFamily="18" charset="0"/>
              </a:rPr>
              <a:t>Per raggiungere questi obiettivi cerchiamo ogni giorno di mettere l’eccellenza in ciò che facciamo, puntando a risultati sempre migliori soprattutto grazie ad un </a:t>
            </a:r>
            <a:r>
              <a:rPr lang="it-IT" sz="1200" b="1" i="1" kern="0" dirty="0">
                <a:solidFill>
                  <a:srgbClr val="2F5496"/>
                </a:solidFill>
                <a:latin typeface="Candara" panose="020E0502030303020204" pitchFamily="34" charset="0"/>
                <a:ea typeface="+mj-ea"/>
                <a:cs typeface="Times New Roman" panose="02020603050405020304" pitchFamily="18" charset="0"/>
              </a:rPr>
              <a:t>team</a:t>
            </a:r>
            <a:r>
              <a:rPr lang="it-IT" sz="1200" b="1" kern="0" dirty="0">
                <a:solidFill>
                  <a:srgbClr val="2F5496"/>
                </a:solidFill>
                <a:latin typeface="Candara" panose="020E0502030303020204" pitchFamily="34" charset="0"/>
                <a:ea typeface="+mj-ea"/>
                <a:cs typeface="Times New Roman" panose="02020603050405020304" pitchFamily="18" charset="0"/>
              </a:rPr>
              <a:t> affiatato e ad  un forte spirito di squadra.</a:t>
            </a:r>
          </a:p>
          <a:p>
            <a:pPr algn="just"/>
            <a:endParaRPr lang="it-IT" sz="1200" b="1" kern="0" dirty="0">
              <a:solidFill>
                <a:srgbClr val="2F5496"/>
              </a:solidFill>
              <a:latin typeface="Candara" panose="020E0502030303020204" pitchFamily="34" charset="0"/>
              <a:ea typeface="+mj-ea"/>
              <a:cs typeface="Times New Roman" panose="02020603050405020304" pitchFamily="18" charset="0"/>
            </a:endParaRPr>
          </a:p>
          <a:p>
            <a:pPr algn="just"/>
            <a:endParaRPr lang="it-IT" sz="1200" b="1" kern="0" dirty="0">
              <a:solidFill>
                <a:srgbClr val="2F5496"/>
              </a:solidFill>
              <a:latin typeface="Candara" panose="020E0502030303020204" pitchFamily="34" charset="0"/>
              <a:ea typeface="+mj-ea"/>
              <a:cs typeface="Times New Roman" panose="02020603050405020304" pitchFamily="18" charset="0"/>
            </a:endParaRPr>
          </a:p>
          <a:p>
            <a:pPr algn="just"/>
            <a:r>
              <a:rPr lang="it-IT" sz="1200" b="1" kern="0" dirty="0">
                <a:solidFill>
                  <a:srgbClr val="2F5496"/>
                </a:solidFill>
                <a:latin typeface="Candara" panose="020E0502030303020204" pitchFamily="34" charset="0"/>
                <a:ea typeface="+mj-ea"/>
                <a:cs typeface="Times New Roman" panose="02020603050405020304" pitchFamily="18" charset="0"/>
              </a:rPr>
              <a:t>In particolare da sempre ci siamo posti l’obiettivo di far crescere  i giovani  all’interno dell’Azienda al fine di creare un  capitale umano di alto livello,   l’</a:t>
            </a:r>
            <a:r>
              <a:rPr lang="it-IT" sz="1200" b="1" i="1" kern="0" dirty="0">
                <a:solidFill>
                  <a:srgbClr val="2F5496"/>
                </a:solidFill>
                <a:latin typeface="Candara" panose="020E0502030303020204" pitchFamily="34" charset="0"/>
                <a:ea typeface="+mj-ea"/>
                <a:cs typeface="Times New Roman" panose="02020603050405020304" pitchFamily="18" charset="0"/>
              </a:rPr>
              <a:t>asset</a:t>
            </a:r>
            <a:r>
              <a:rPr lang="it-IT" sz="1200" b="1" kern="0" dirty="0">
                <a:solidFill>
                  <a:srgbClr val="2F5496"/>
                </a:solidFill>
                <a:latin typeface="Candara" panose="020E0502030303020204" pitchFamily="34" charset="0"/>
                <a:ea typeface="+mj-ea"/>
                <a:cs typeface="Times New Roman" panose="02020603050405020304" pitchFamily="18" charset="0"/>
              </a:rPr>
              <a:t> più importante di un’azienda.</a:t>
            </a:r>
          </a:p>
          <a:p>
            <a:endParaRPr lang="it-IT" dirty="0"/>
          </a:p>
          <a:p>
            <a:endParaRPr lang="it-IT" dirty="0"/>
          </a:p>
        </p:txBody>
      </p:sp>
      <p:pic>
        <p:nvPicPr>
          <p:cNvPr id="3" name="Immagine 2">
            <a:extLst>
              <a:ext uri="{FF2B5EF4-FFF2-40B4-BE49-F238E27FC236}">
                <a16:creationId xmlns:a16="http://schemas.microsoft.com/office/drawing/2014/main" id="{BEF2C97A-E52A-4C62-B1D8-19E694154078}"/>
              </a:ext>
            </a:extLst>
          </p:cNvPr>
          <p:cNvPicPr>
            <a:picLocks noChangeAspect="1"/>
          </p:cNvPicPr>
          <p:nvPr/>
        </p:nvPicPr>
        <p:blipFill>
          <a:blip r:embed="rId3"/>
          <a:stretch>
            <a:fillRect/>
          </a:stretch>
        </p:blipFill>
        <p:spPr>
          <a:xfrm>
            <a:off x="-16783" y="2359558"/>
            <a:ext cx="3078759" cy="1935606"/>
          </a:xfrm>
          <a:prstGeom prst="rect">
            <a:avLst/>
          </a:prstGeom>
        </p:spPr>
      </p:pic>
      <p:sp>
        <p:nvSpPr>
          <p:cNvPr id="11" name="CasellaDiTesto 10">
            <a:extLst>
              <a:ext uri="{FF2B5EF4-FFF2-40B4-BE49-F238E27FC236}">
                <a16:creationId xmlns:a16="http://schemas.microsoft.com/office/drawing/2014/main" id="{EC8E64CA-3807-4238-9B9C-EC6799DD71BC}"/>
              </a:ext>
            </a:extLst>
          </p:cNvPr>
          <p:cNvSpPr txBox="1"/>
          <p:nvPr/>
        </p:nvSpPr>
        <p:spPr>
          <a:xfrm>
            <a:off x="-16783" y="4741182"/>
            <a:ext cx="6400804" cy="1384995"/>
          </a:xfrm>
          <a:prstGeom prst="rect">
            <a:avLst/>
          </a:prstGeom>
          <a:noFill/>
        </p:spPr>
        <p:txBody>
          <a:bodyPr wrap="square">
            <a:spAutoFit/>
          </a:bodyPr>
          <a:lstStyle/>
          <a:p>
            <a:pPr algn="just"/>
            <a:r>
              <a:rPr lang="it-IT" sz="1200" b="1" kern="0" dirty="0">
                <a:solidFill>
                  <a:srgbClr val="2F5496"/>
                </a:solidFill>
                <a:latin typeface="Candara" panose="020E0502030303020204" pitchFamily="34" charset="0"/>
                <a:ea typeface="+mj-ea"/>
                <a:cs typeface="Times New Roman" panose="02020603050405020304" pitchFamily="18" charset="0"/>
              </a:rPr>
              <a:t>La nostra </a:t>
            </a:r>
            <a:r>
              <a:rPr lang="it-IT" sz="1200" b="1" i="1" kern="0" dirty="0">
                <a:solidFill>
                  <a:srgbClr val="2F5496"/>
                </a:solidFill>
                <a:latin typeface="Candara" panose="020E0502030303020204" pitchFamily="34" charset="0"/>
                <a:ea typeface="+mj-ea"/>
                <a:cs typeface="Times New Roman" panose="02020603050405020304" pitchFamily="18" charset="0"/>
              </a:rPr>
              <a:t>Mission</a:t>
            </a:r>
            <a:r>
              <a:rPr lang="it-IT" sz="1200" b="1" kern="0" dirty="0">
                <a:solidFill>
                  <a:srgbClr val="2F5496"/>
                </a:solidFill>
                <a:latin typeface="Candara" panose="020E0502030303020204" pitchFamily="34" charset="0"/>
                <a:ea typeface="+mj-ea"/>
                <a:cs typeface="Times New Roman" panose="02020603050405020304" pitchFamily="18" charset="0"/>
              </a:rPr>
              <a:t> è quella di fornire particolari lavorati attraverso processi di produzione caratterizzati da qualità certa, costante e riferibile.</a:t>
            </a:r>
          </a:p>
          <a:p>
            <a:pPr algn="just"/>
            <a:br>
              <a:rPr lang="it-IT" sz="1200" b="1" kern="0" dirty="0">
                <a:solidFill>
                  <a:srgbClr val="2F5496"/>
                </a:solidFill>
                <a:latin typeface="Candara" panose="020E0502030303020204" pitchFamily="34" charset="0"/>
                <a:ea typeface="+mj-ea"/>
                <a:cs typeface="Times New Roman" panose="02020603050405020304" pitchFamily="18" charset="0"/>
              </a:rPr>
            </a:br>
            <a:r>
              <a:rPr lang="it-IT" sz="1200" b="1" kern="0" dirty="0">
                <a:solidFill>
                  <a:srgbClr val="2F5496"/>
                </a:solidFill>
                <a:latin typeface="Candara" panose="020E0502030303020204" pitchFamily="34" charset="0"/>
                <a:ea typeface="+mj-ea"/>
                <a:cs typeface="Times New Roman" panose="02020603050405020304" pitchFamily="18" charset="0"/>
              </a:rPr>
              <a:t>L’obiettivo è quello di raggiungere posizioni di vertice nei settori in cui l’Azienda  opera anche grazie a delle vere e proprie </a:t>
            </a:r>
            <a:r>
              <a:rPr lang="it-IT" sz="1200" b="1" i="1" kern="0" dirty="0">
                <a:solidFill>
                  <a:srgbClr val="2F5496"/>
                </a:solidFill>
                <a:latin typeface="Candara" panose="020E0502030303020204" pitchFamily="34" charset="0"/>
                <a:ea typeface="+mj-ea"/>
                <a:cs typeface="Times New Roman" panose="02020603050405020304" pitchFamily="18" charset="0"/>
              </a:rPr>
              <a:t>partnership</a:t>
            </a:r>
            <a:r>
              <a:rPr lang="it-IT" sz="1200" b="1" kern="0" dirty="0">
                <a:solidFill>
                  <a:srgbClr val="2F5496"/>
                </a:solidFill>
                <a:latin typeface="Candara" panose="020E0502030303020204" pitchFamily="34" charset="0"/>
                <a:ea typeface="+mj-ea"/>
                <a:cs typeface="Times New Roman" panose="02020603050405020304" pitchFamily="18" charset="0"/>
              </a:rPr>
              <a:t> con i nostri Clienti.</a:t>
            </a:r>
          </a:p>
          <a:p>
            <a:pPr algn="just"/>
            <a:br>
              <a:rPr lang="it-IT" sz="1200" b="1" kern="0" dirty="0">
                <a:solidFill>
                  <a:srgbClr val="2F5496"/>
                </a:solidFill>
                <a:latin typeface="Candara" panose="020E0502030303020204" pitchFamily="34" charset="0"/>
                <a:ea typeface="+mj-ea"/>
                <a:cs typeface="Times New Roman" panose="02020603050405020304" pitchFamily="18" charset="0"/>
              </a:rPr>
            </a:br>
            <a:endParaRPr lang="it-IT" sz="1200" b="1" kern="0" dirty="0">
              <a:solidFill>
                <a:srgbClr val="2F5496"/>
              </a:solidFill>
              <a:latin typeface="Candara" panose="020E0502030303020204" pitchFamily="34" charset="0"/>
              <a:ea typeface="+mj-ea"/>
              <a:cs typeface="Times New Roman" panose="02020603050405020304" pitchFamily="18" charset="0"/>
            </a:endParaRPr>
          </a:p>
        </p:txBody>
      </p:sp>
      <p:sp>
        <p:nvSpPr>
          <p:cNvPr id="12" name="CasellaDiTesto 11">
            <a:extLst>
              <a:ext uri="{FF2B5EF4-FFF2-40B4-BE49-F238E27FC236}">
                <a16:creationId xmlns:a16="http://schemas.microsoft.com/office/drawing/2014/main" id="{5A37A859-AE2D-4F23-BE5D-39E65A996B62}"/>
              </a:ext>
            </a:extLst>
          </p:cNvPr>
          <p:cNvSpPr txBox="1"/>
          <p:nvPr/>
        </p:nvSpPr>
        <p:spPr>
          <a:xfrm>
            <a:off x="-2" y="4078073"/>
            <a:ext cx="5494789" cy="646331"/>
          </a:xfrm>
          <a:prstGeom prst="rect">
            <a:avLst/>
          </a:prstGeom>
          <a:noFill/>
        </p:spPr>
        <p:txBody>
          <a:bodyPr wrap="square" rtlCol="0">
            <a:spAutoFit/>
          </a:bodyPr>
          <a:lstStyle/>
          <a:p>
            <a:r>
              <a:rPr lang="it-IT" sz="2000" b="1" dirty="0">
                <a:solidFill>
                  <a:schemeClr val="accent2">
                    <a:lumMod val="75000"/>
                  </a:schemeClr>
                </a:solidFill>
              </a:rPr>
              <a:t> </a:t>
            </a:r>
          </a:p>
          <a:p>
            <a:r>
              <a:rPr lang="it-IT" sz="1600" b="1" dirty="0">
                <a:solidFill>
                  <a:schemeClr val="accent2">
                    <a:lumMod val="75000"/>
                  </a:schemeClr>
                </a:solidFill>
              </a:rPr>
              <a:t>LA </a:t>
            </a:r>
            <a:r>
              <a:rPr lang="it-IT" sz="1600" b="1" i="1" dirty="0">
                <a:solidFill>
                  <a:schemeClr val="accent2">
                    <a:lumMod val="75000"/>
                  </a:schemeClr>
                </a:solidFill>
                <a:latin typeface="Candara" panose="020E0502030303020204" pitchFamily="34" charset="0"/>
              </a:rPr>
              <a:t>MISSION</a:t>
            </a:r>
            <a:r>
              <a:rPr lang="it-IT" sz="1600" b="1" dirty="0">
                <a:solidFill>
                  <a:schemeClr val="accent2">
                    <a:lumMod val="75000"/>
                  </a:schemeClr>
                </a:solidFill>
                <a:latin typeface="Candara" panose="020E0502030303020204" pitchFamily="34" charset="0"/>
              </a:rPr>
              <a:t>: </a:t>
            </a:r>
            <a:r>
              <a:rPr lang="it-IT" sz="1600" b="1" i="1" dirty="0">
                <a:solidFill>
                  <a:schemeClr val="accent2">
                    <a:lumMod val="75000"/>
                  </a:schemeClr>
                </a:solidFill>
                <a:latin typeface="Candara" panose="020E0502030303020204" pitchFamily="34" charset="0"/>
              </a:rPr>
              <a:t>i nostri traguardi</a:t>
            </a:r>
          </a:p>
        </p:txBody>
      </p:sp>
      <p:pic>
        <p:nvPicPr>
          <p:cNvPr id="2" name="Immagine 1">
            <a:extLst>
              <a:ext uri="{FF2B5EF4-FFF2-40B4-BE49-F238E27FC236}">
                <a16:creationId xmlns:a16="http://schemas.microsoft.com/office/drawing/2014/main" id="{C8CA20C5-AA85-4EE8-B959-3E5B30B465AA}"/>
              </a:ext>
            </a:extLst>
          </p:cNvPr>
          <p:cNvPicPr>
            <a:picLocks noChangeAspect="1"/>
          </p:cNvPicPr>
          <p:nvPr/>
        </p:nvPicPr>
        <p:blipFill>
          <a:blip r:embed="rId4"/>
          <a:stretch>
            <a:fillRect/>
          </a:stretch>
        </p:blipFill>
        <p:spPr>
          <a:xfrm>
            <a:off x="6857296" y="4841909"/>
            <a:ext cx="2966212" cy="1768616"/>
          </a:xfrm>
          <a:prstGeom prst="rect">
            <a:avLst/>
          </a:prstGeom>
        </p:spPr>
      </p:pic>
    </p:spTree>
    <p:extLst>
      <p:ext uri="{BB962C8B-B14F-4D97-AF65-F5344CB8AC3E}">
        <p14:creationId xmlns:p14="http://schemas.microsoft.com/office/powerpoint/2010/main" val="61695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67033"/>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5813572" y="1283515"/>
            <a:ext cx="5209562" cy="707886"/>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COSA FACCIAMO: </a:t>
            </a:r>
            <a:r>
              <a:rPr lang="it-IT" sz="2000" b="1" i="1" dirty="0">
                <a:solidFill>
                  <a:schemeClr val="accent2">
                    <a:lumMod val="75000"/>
                  </a:schemeClr>
                </a:solidFill>
                <a:latin typeface="Candara" panose="020E0502030303020204" pitchFamily="34" charset="0"/>
              </a:rPr>
              <a:t>le nostre competenze </a:t>
            </a:r>
          </a:p>
        </p:txBody>
      </p:sp>
      <p:pic>
        <p:nvPicPr>
          <p:cNvPr id="3" name="Immagine 2">
            <a:extLst>
              <a:ext uri="{FF2B5EF4-FFF2-40B4-BE49-F238E27FC236}">
                <a16:creationId xmlns:a16="http://schemas.microsoft.com/office/drawing/2014/main" id="{E1149659-742A-4055-869B-923B581CE17F}"/>
              </a:ext>
            </a:extLst>
          </p:cNvPr>
          <p:cNvPicPr>
            <a:picLocks noChangeAspect="1"/>
          </p:cNvPicPr>
          <p:nvPr/>
        </p:nvPicPr>
        <p:blipFill>
          <a:blip r:embed="rId3"/>
          <a:stretch>
            <a:fillRect/>
          </a:stretch>
        </p:blipFill>
        <p:spPr>
          <a:xfrm>
            <a:off x="335561" y="2239859"/>
            <a:ext cx="3741490" cy="2441197"/>
          </a:xfrm>
          <a:prstGeom prst="rect">
            <a:avLst/>
          </a:prstGeom>
        </p:spPr>
      </p:pic>
      <p:sp>
        <p:nvSpPr>
          <p:cNvPr id="11" name="CasellaDiTesto 10">
            <a:extLst>
              <a:ext uri="{FF2B5EF4-FFF2-40B4-BE49-F238E27FC236}">
                <a16:creationId xmlns:a16="http://schemas.microsoft.com/office/drawing/2014/main" id="{ED9490C3-7CAA-F1D3-58E9-A0292C6D5240}"/>
              </a:ext>
            </a:extLst>
          </p:cNvPr>
          <p:cNvSpPr txBox="1"/>
          <p:nvPr/>
        </p:nvSpPr>
        <p:spPr>
          <a:xfrm>
            <a:off x="4202884" y="2019648"/>
            <a:ext cx="7536111" cy="4769639"/>
          </a:xfrm>
          <a:prstGeom prst="rect">
            <a:avLst/>
          </a:prstGeom>
          <a:noFill/>
        </p:spPr>
        <p:txBody>
          <a:bodyPr wrap="square" rtlCol="0">
            <a:spAutoFit/>
          </a:bodyPr>
          <a:lstStyle/>
          <a:p>
            <a:pPr>
              <a:lnSpc>
                <a:spcPct val="107000"/>
              </a:lnSpc>
              <a:spcAft>
                <a:spcPts val="800"/>
              </a:spcAft>
            </a:pPr>
            <a:r>
              <a:rPr lang="it-IT" sz="1400" b="1" kern="100" dirty="0">
                <a:solidFill>
                  <a:srgbClr val="2F5496"/>
                </a:solidFill>
                <a:effectLst/>
                <a:latin typeface="Candara" panose="020E0502030303020204" pitchFamily="34" charset="0"/>
                <a:ea typeface="+mj-ea"/>
                <a:cs typeface="Times New Roman" panose="02020603050405020304" pitchFamily="18" charset="0"/>
              </a:rPr>
              <a:t>L’Azienda si avvale di personale altamente qualificato che ha accresciuto le proprie competenze negli anni, grazie soprattutto al rapporto proattivo stabilito con i propri clienti. </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Grazie anche ad un </a:t>
            </a:r>
            <a:r>
              <a:rPr lang="it-IT" sz="1400" b="1" u="sng" kern="100" dirty="0">
                <a:solidFill>
                  <a:srgbClr val="2F5496"/>
                </a:solidFill>
                <a:effectLst/>
                <a:latin typeface="Candara" panose="020E0502030303020204" pitchFamily="34" charset="0"/>
                <a:ea typeface="+mj-ea"/>
                <a:cs typeface="Times New Roman" panose="02020603050405020304" pitchFamily="18" charset="0"/>
              </a:rPr>
              <a:t>reparto di progettazione interna </a:t>
            </a:r>
            <a:r>
              <a:rPr lang="it-IT" sz="1400" b="1" kern="100" dirty="0">
                <a:solidFill>
                  <a:srgbClr val="2F5496"/>
                </a:solidFill>
                <a:effectLst/>
                <a:latin typeface="Candara" panose="020E0502030303020204" pitchFamily="34" charset="0"/>
                <a:ea typeface="+mj-ea"/>
                <a:cs typeface="Times New Roman" panose="02020603050405020304" pitchFamily="18" charset="0"/>
              </a:rPr>
              <a:t>è  inoltre  in grado di offrire ai  clienti un servizio completo, «chiavi in mano», fornendo:</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a:t>
            </a:r>
            <a:r>
              <a:rPr lang="it-IT" sz="1400" b="1" kern="100" dirty="0">
                <a:solidFill>
                  <a:srgbClr val="2F5496"/>
                </a:solidFill>
                <a:effectLst>
                  <a:outerShdw blurRad="38100" dist="38100" dir="2700000" algn="tl">
                    <a:srgbClr val="000000">
                      <a:alpha val="43137"/>
                    </a:srgbClr>
                  </a:outerShdw>
                </a:effectLst>
                <a:latin typeface="Candara" panose="020E0502030303020204" pitchFamily="34" charset="0"/>
                <a:ea typeface="+mj-ea"/>
                <a:cs typeface="Times New Roman" panose="02020603050405020304" pitchFamily="18" charset="0"/>
              </a:rPr>
              <a:t>definizione delle specifiche di prodotto</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a:t>
            </a:r>
            <a:r>
              <a:rPr lang="it-IT" sz="1400" b="1" kern="100" dirty="0">
                <a:solidFill>
                  <a:srgbClr val="2F5496"/>
                </a:solidFill>
                <a:effectLst>
                  <a:outerShdw blurRad="38100" dist="38100" dir="2700000" algn="tl">
                    <a:srgbClr val="000000">
                      <a:alpha val="43137"/>
                    </a:srgbClr>
                  </a:outerShdw>
                </a:effectLst>
                <a:latin typeface="Candara" panose="020E0502030303020204" pitchFamily="34" charset="0"/>
                <a:ea typeface="+mj-ea"/>
                <a:cs typeface="Times New Roman" panose="02020603050405020304" pitchFamily="18" charset="0"/>
              </a:rPr>
              <a:t>progettazione meccanica</a:t>
            </a:r>
            <a:br>
              <a:rPr lang="it-IT" sz="1400" b="1" kern="100" dirty="0">
                <a:solidFill>
                  <a:srgbClr val="2F5496"/>
                </a:solidFill>
                <a:effectLst>
                  <a:outerShdw blurRad="38100" dist="38100" dir="2700000" algn="tl">
                    <a:srgbClr val="000000">
                      <a:alpha val="43137"/>
                    </a:srgbClr>
                  </a:outerShdw>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outerShdw blurRad="38100" dist="38100" dir="2700000" algn="tl">
                    <a:srgbClr val="000000">
                      <a:alpha val="43137"/>
                    </a:srgbClr>
                  </a:outerShdw>
                </a:effectLst>
                <a:latin typeface="Candara" panose="020E0502030303020204" pitchFamily="34" charset="0"/>
                <a:ea typeface="+mj-ea"/>
                <a:cs typeface="Times New Roman" panose="02020603050405020304" pitchFamily="18" charset="0"/>
              </a:rPr>
              <a:t>- progettazione in ambito ottico, in particolare: </a:t>
            </a:r>
            <a:r>
              <a:rPr lang="it-IT" sz="1400" b="1" u="sng" kern="100" dirty="0">
                <a:solidFill>
                  <a:srgbClr val="2F5496"/>
                </a:solidFill>
                <a:effectLst>
                  <a:outerShdw blurRad="38100" dist="38100" dir="2700000" algn="tl">
                    <a:srgbClr val="000000">
                      <a:alpha val="43137"/>
                    </a:srgbClr>
                  </a:outerShdw>
                </a:effectLst>
                <a:latin typeface="Candara" panose="020E0502030303020204" pitchFamily="34" charset="0"/>
                <a:ea typeface="+mj-ea"/>
                <a:cs typeface="Times New Roman" panose="02020603050405020304" pitchFamily="18" charset="0"/>
              </a:rPr>
              <a:t>progettazione di sistemi ottici, laser, in fibra ottica, Banchi ottici, sistemi di allineamento. Sistemi ottici dall’ultravioletto al visibile all’infrarosso; da obiettivi miniaturizzati a telescopi di grande apertura  con competenze in radiometria, fotometria, colorimetria, compatibilità NVG</a:t>
            </a:r>
          </a:p>
          <a:p>
            <a:pPr>
              <a:lnSpc>
                <a:spcPct val="107000"/>
              </a:lnSpc>
              <a:spcAft>
                <a:spcPts val="800"/>
              </a:spcAft>
            </a:pPr>
            <a:r>
              <a:rPr lang="it-IT" sz="1400" b="1" kern="100" dirty="0">
                <a:solidFill>
                  <a:srgbClr val="2F5496"/>
                </a:solidFill>
                <a:effectLst/>
                <a:latin typeface="Candara" panose="020E0502030303020204" pitchFamily="34" charset="0"/>
                <a:ea typeface="+mj-ea"/>
                <a:cs typeface="Times New Roman" panose="02020603050405020304" pitchFamily="18" charset="0"/>
              </a:rPr>
              <a:t>- identificazione ed ottimizzazione dei processi produttivi idonei</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qualifica di prodotto/sistema</a:t>
            </a:r>
          </a:p>
          <a:p>
            <a:pPr>
              <a:lnSpc>
                <a:spcPct val="107000"/>
              </a:lnSpc>
              <a:spcAft>
                <a:spcPts val="800"/>
              </a:spcAft>
            </a:pPr>
            <a:r>
              <a:rPr lang="it-IT" sz="1400" b="1" kern="100" dirty="0">
                <a:solidFill>
                  <a:srgbClr val="2F5496"/>
                </a:solidFill>
                <a:effectLst/>
                <a:latin typeface="Candara" panose="020E0502030303020204" pitchFamily="34" charset="0"/>
                <a:ea typeface="+mj-ea"/>
                <a:cs typeface="Times New Roman" panose="02020603050405020304" pitchFamily="18" charset="0"/>
              </a:rPr>
              <a:t>….</a:t>
            </a:r>
            <a:r>
              <a:rPr lang="it-IT" sz="1400" b="1" i="1" kern="100" dirty="0">
                <a:solidFill>
                  <a:srgbClr val="2F5496"/>
                </a:solidFill>
                <a:effectLst/>
                <a:latin typeface="Candara" panose="020E0502030303020204" pitchFamily="34" charset="0"/>
                <a:ea typeface="+mj-ea"/>
                <a:cs typeface="Times New Roman" panose="02020603050405020304" pitchFamily="18" charset="0"/>
              </a:rPr>
              <a:t>.ed inoltre grazie al supporto di collaudati partner esterni qualificati:</a:t>
            </a:r>
          </a:p>
          <a:p>
            <a:pPr>
              <a:lnSpc>
                <a:spcPct val="107000"/>
              </a:lnSpc>
              <a:spcAft>
                <a:spcPts val="800"/>
              </a:spcAft>
            </a:pPr>
            <a:r>
              <a:rPr lang="it-IT" sz="1400" b="1" kern="100" dirty="0">
                <a:solidFill>
                  <a:srgbClr val="2F5496"/>
                </a:solidFill>
                <a:effectLst/>
                <a:latin typeface="Candara" panose="020E0502030303020204" pitchFamily="34" charset="0"/>
                <a:ea typeface="+mj-ea"/>
                <a:cs typeface="Times New Roman" panose="02020603050405020304" pitchFamily="18" charset="0"/>
              </a:rPr>
              <a:t>- realizzazione di circuiti stampati</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lavorazioni di lamiere (taglio laser e piega)</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trattamenti chimici ed elettrochimici (galvanica)</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verniciatura</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carpenteria leggera</a:t>
            </a:r>
            <a:br>
              <a:rPr lang="it-IT" sz="1400" b="1" kern="100" dirty="0">
                <a:solidFill>
                  <a:srgbClr val="2F5496"/>
                </a:solidFill>
                <a:effectLst/>
                <a:latin typeface="Candara" panose="020E0502030303020204" pitchFamily="34" charset="0"/>
                <a:ea typeface="+mj-ea"/>
                <a:cs typeface="Times New Roman" panose="02020603050405020304" pitchFamily="18" charset="0"/>
              </a:rPr>
            </a:br>
            <a:r>
              <a:rPr lang="it-IT" sz="1400" b="1" kern="100" dirty="0">
                <a:solidFill>
                  <a:srgbClr val="2F5496"/>
                </a:solidFill>
                <a:effectLst/>
                <a:latin typeface="Candara" panose="020E0502030303020204" pitchFamily="34" charset="0"/>
                <a:ea typeface="+mj-ea"/>
                <a:cs typeface="Times New Roman" panose="02020603050405020304" pitchFamily="18" charset="0"/>
              </a:rPr>
              <a:t>- saldatura</a:t>
            </a:r>
            <a:endParaRPr lang="it-IT"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magine 11">
            <a:extLst>
              <a:ext uri="{FF2B5EF4-FFF2-40B4-BE49-F238E27FC236}">
                <a16:creationId xmlns:a16="http://schemas.microsoft.com/office/drawing/2014/main" id="{A58C1647-DF6B-7CEE-693D-C368CB192C74}"/>
              </a:ext>
            </a:extLst>
          </p:cNvPr>
          <p:cNvPicPr>
            <a:picLocks noChangeAspect="1"/>
          </p:cNvPicPr>
          <p:nvPr/>
        </p:nvPicPr>
        <p:blipFill>
          <a:blip r:embed="rId4"/>
          <a:stretch>
            <a:fillRect/>
          </a:stretch>
        </p:blipFill>
        <p:spPr>
          <a:xfrm>
            <a:off x="9160778" y="5209562"/>
            <a:ext cx="1999661" cy="1409353"/>
          </a:xfrm>
          <a:prstGeom prst="rect">
            <a:avLst/>
          </a:prstGeom>
        </p:spPr>
      </p:pic>
    </p:spTree>
    <p:extLst>
      <p:ext uri="{BB962C8B-B14F-4D97-AF65-F5344CB8AC3E}">
        <p14:creationId xmlns:p14="http://schemas.microsoft.com/office/powerpoint/2010/main" val="421813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25088"/>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5696124" y="1367405"/>
            <a:ext cx="5494789" cy="707886"/>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COSA FACCIAMO: </a:t>
            </a:r>
            <a:r>
              <a:rPr lang="it-IT" sz="2000" b="1" i="1" dirty="0">
                <a:solidFill>
                  <a:schemeClr val="accent2">
                    <a:lumMod val="75000"/>
                  </a:schemeClr>
                </a:solidFill>
                <a:latin typeface="Candara" panose="020E0502030303020204" pitchFamily="34" charset="0"/>
              </a:rPr>
              <a:t>gli strumenti del nostro lavoro </a:t>
            </a: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311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0" name="Titolo 1">
            <a:extLst>
              <a:ext uri="{FF2B5EF4-FFF2-40B4-BE49-F238E27FC236}">
                <a16:creationId xmlns:a16="http://schemas.microsoft.com/office/drawing/2014/main" id="{CD4D1963-0F74-4C36-BA7F-1552E433FE1A}"/>
              </a:ext>
            </a:extLst>
          </p:cNvPr>
          <p:cNvSpPr>
            <a:spLocks noGrp="1"/>
          </p:cNvSpPr>
          <p:nvPr>
            <p:ph type="ctrTitle"/>
          </p:nvPr>
        </p:nvSpPr>
        <p:spPr>
          <a:xfrm>
            <a:off x="4169673" y="2181138"/>
            <a:ext cx="7600081" cy="4872146"/>
          </a:xfrm>
        </p:spPr>
        <p:txBody>
          <a:bodyPr>
            <a:noAutofit/>
          </a:body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Potendo contare sulla esperienza e professionalità del proprio Staff, l’Azienda esegue in conto terzi lavorazioni meccaniche di precisione ed assemblaggi di parti ed assiemi elettromeccanici.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Campolucci </a:t>
            </a:r>
            <a:r>
              <a:rPr lang="it-IT" sz="1200" b="1" i="1" kern="0" dirty="0">
                <a:solidFill>
                  <a:srgbClr val="2F5496"/>
                </a:solidFill>
                <a:latin typeface="Candara" panose="020E0502030303020204" pitchFamily="34" charset="0"/>
                <a:cs typeface="Times New Roman" panose="02020603050405020304" pitchFamily="18" charset="0"/>
              </a:rPr>
              <a:t>Mechatronics</a:t>
            </a:r>
            <a:r>
              <a:rPr lang="it-IT" sz="1200" b="1" kern="0" dirty="0">
                <a:solidFill>
                  <a:srgbClr val="2F5496"/>
                </a:solidFill>
                <a:latin typeface="Candara" panose="020E0502030303020204" pitchFamily="34" charset="0"/>
                <a:cs typeface="Times New Roman" panose="02020603050405020304" pitchFamily="18" charset="0"/>
              </a:rPr>
              <a:t> utilizza  ormai in via esclusiva solo  macchine CNC (</a:t>
            </a:r>
            <a:r>
              <a:rPr lang="it-IT" sz="1200" b="1" i="1" kern="0" dirty="0" err="1">
                <a:solidFill>
                  <a:srgbClr val="2F5496"/>
                </a:solidFill>
                <a:latin typeface="Candara" panose="020E0502030303020204" pitchFamily="34" charset="0"/>
                <a:cs typeface="Times New Roman" panose="02020603050405020304" pitchFamily="18" charset="0"/>
              </a:rPr>
              <a:t>computerized</a:t>
            </a:r>
            <a:r>
              <a:rPr lang="it-IT" sz="1200" b="1" i="1" kern="0" dirty="0">
                <a:solidFill>
                  <a:srgbClr val="2F5496"/>
                </a:solidFill>
                <a:latin typeface="Candara" panose="020E0502030303020204" pitchFamily="34" charset="0"/>
                <a:cs typeface="Times New Roman" panose="02020603050405020304" pitchFamily="18" charset="0"/>
              </a:rPr>
              <a:t> </a:t>
            </a:r>
            <a:r>
              <a:rPr lang="it-IT" sz="1200" b="1" i="1" kern="0" dirty="0" err="1">
                <a:solidFill>
                  <a:srgbClr val="2F5496"/>
                </a:solidFill>
                <a:latin typeface="Candara" panose="020E0502030303020204" pitchFamily="34" charset="0"/>
                <a:cs typeface="Times New Roman" panose="02020603050405020304" pitchFamily="18" charset="0"/>
              </a:rPr>
              <a:t>numerical</a:t>
            </a:r>
            <a:r>
              <a:rPr lang="it-IT" sz="1200" b="1" i="1" kern="0" dirty="0">
                <a:solidFill>
                  <a:srgbClr val="2F5496"/>
                </a:solidFill>
                <a:latin typeface="Candara" panose="020E0502030303020204" pitchFamily="34" charset="0"/>
                <a:cs typeface="Times New Roman" panose="02020603050405020304" pitchFamily="18" charset="0"/>
              </a:rPr>
              <a:t> control machine</a:t>
            </a:r>
            <a:r>
              <a:rPr lang="it-IT" sz="1200" b="1" kern="0" dirty="0">
                <a:solidFill>
                  <a:srgbClr val="2F5496"/>
                </a:solidFill>
                <a:latin typeface="Candara" panose="020E0502030303020204" pitchFamily="34" charset="0"/>
                <a:cs typeface="Times New Roman" panose="02020603050405020304" pitchFamily="18" charset="0"/>
              </a:rPr>
              <a:t>) ovvero  macchine utensili che utilizzano un controllo numerico computerizzato.</a:t>
            </a:r>
            <a:br>
              <a:rPr lang="it-IT" sz="1200" b="1" kern="0" dirty="0">
                <a:solidFill>
                  <a:srgbClr val="2F5496"/>
                </a:solidFill>
                <a:latin typeface="Candara" panose="020E0502030303020204" pitchFamily="34" charset="0"/>
                <a:cs typeface="Times New Roman" panose="02020603050405020304" pitchFamily="18" charset="0"/>
              </a:rPr>
            </a:br>
            <a:r>
              <a:rPr lang="it-IT" sz="1200" b="1" u="sng"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Tutte le macchine sono interconnesse grazie a sistemi implementati dall’Azienda nell’ambito del programma Industria 4.0</a:t>
            </a:r>
            <a:br>
              <a:rPr lang="it-IT" sz="1200" b="1" u="sng"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Le tecnologie usate rientrano nell’ambito dell’utilizzo di mezzi ed attrezzature riassumibili nelle seguenti macro aree:</a:t>
            </a:r>
            <a:br>
              <a:rPr lang="it-IT" sz="1200" b="1" kern="0" dirty="0">
                <a:solidFill>
                  <a:srgbClr val="2F5496"/>
                </a:solidFill>
                <a:latin typeface="Candara" panose="020E0502030303020204" pitchFamily="34" charset="0"/>
                <a:cs typeface="Times New Roman" panose="02020603050405020304" pitchFamily="18" charset="0"/>
              </a:rPr>
            </a:br>
            <a:r>
              <a:rPr lang="it-IT" sz="1400" b="1" kern="0" dirty="0">
                <a:solidFill>
                  <a:srgbClr val="2F5496"/>
                </a:solidFill>
                <a:latin typeface="Candara" panose="020E0502030303020204" pitchFamily="34" charset="0"/>
                <a:cs typeface="Times New Roman" panose="02020603050405020304" pitchFamily="18" charset="0"/>
              </a:rPr>
              <a:t> </a:t>
            </a:r>
            <a:r>
              <a:rPr lang="it-IT" sz="1400" b="1" kern="0" dirty="0">
                <a:solidFill>
                  <a:schemeClr val="accent2">
                    <a:lumMod val="75000"/>
                  </a:schemeClr>
                </a:solidFill>
                <a:latin typeface="Candara" panose="020E0502030303020204" pitchFamily="34" charset="0"/>
                <a:cs typeface="Times New Roman" panose="02020603050405020304" pitchFamily="18" charset="0"/>
              </a:rPr>
              <a:t> </a:t>
            </a:r>
            <a:r>
              <a:rPr lang="it-IT" sz="1200" b="1" kern="0" dirty="0">
                <a:solidFill>
                  <a:schemeClr val="accent2">
                    <a:lumMod val="75000"/>
                  </a:schemeClr>
                </a:solidFill>
                <a:latin typeface="Candara" panose="020E0502030303020204" pitchFamily="34" charset="0"/>
                <a:cs typeface="Times New Roman" panose="02020603050405020304" pitchFamily="18" charset="0"/>
              </a:rPr>
              <a:t>lavorazioni meccaniche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centri di lavoro CNC (torni e frese)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torni e frese tradizionali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sistema di marcatura Laser</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magazzino elettronico</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attrezzeria</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strumenti di misura primari e secondari</a:t>
            </a:r>
            <a:br>
              <a:rPr lang="it-IT" sz="1200" b="1" kern="0" dirty="0">
                <a:solidFill>
                  <a:srgbClr val="2F5496"/>
                </a:solidFill>
                <a:latin typeface="Candara" panose="020E0502030303020204" pitchFamily="34" charset="0"/>
                <a:cs typeface="Times New Roman" panose="02020603050405020304" pitchFamily="18" charset="0"/>
              </a:rPr>
            </a:br>
            <a:r>
              <a:rPr lang="it-IT" sz="1400" b="1" kern="0" dirty="0">
                <a:solidFill>
                  <a:srgbClr val="2F5496"/>
                </a:solidFill>
                <a:latin typeface="Calibri Light" panose="020F0302020204030204" pitchFamily="34" charset="0"/>
                <a:cs typeface="Times New Roman" panose="02020603050405020304" pitchFamily="18" charset="0"/>
              </a:rPr>
              <a:t>  </a:t>
            </a:r>
            <a:r>
              <a:rPr lang="it-IT" sz="1200" b="1" kern="0" dirty="0">
                <a:solidFill>
                  <a:schemeClr val="accent2">
                    <a:lumMod val="75000"/>
                  </a:schemeClr>
                </a:solidFill>
                <a:latin typeface="Candara" panose="020E0502030303020204" pitchFamily="34" charset="0"/>
                <a:cs typeface="Times New Roman" panose="02020603050405020304" pitchFamily="18" charset="0"/>
              </a:rPr>
              <a:t>Assemblaggi elettromeccanici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a:t>
            </a:r>
            <a:r>
              <a:rPr lang="it-IT" sz="1200" b="1" i="1" kern="0" dirty="0" err="1">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clean</a:t>
            </a:r>
            <a:r>
              <a:rPr lang="it-IT" sz="1200" b="1" i="1"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 room</a:t>
            </a:r>
            <a:r>
              <a:rPr lang="it-IT" sz="1200" b="1"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 con soluzione </a:t>
            </a:r>
            <a:r>
              <a:rPr lang="it-IT" sz="1200" b="1" kern="0" dirty="0" err="1">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S</a:t>
            </a:r>
            <a:r>
              <a:rPr lang="it-IT" sz="1200" b="1" i="1" kern="0" dirty="0" err="1">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oftwall</a:t>
            </a:r>
            <a:r>
              <a:rPr lang="it-IT" sz="1200" b="1"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 in classe ISO 7</a:t>
            </a:r>
            <a:br>
              <a:rPr lang="it-IT" sz="1200" b="1" kern="0" dirty="0">
                <a:solidFill>
                  <a:srgbClr val="2F5496"/>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postazioni di lavoro attrezzate per le attività di assemblaggio assiemi e sotto assiemi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 stazioni saldanti a temperatura controllata.</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chemeClr val="accent2">
                    <a:lumMod val="75000"/>
                  </a:schemeClr>
                </a:solidFill>
                <a:latin typeface="Candara" panose="020E0502030303020204" pitchFamily="34" charset="0"/>
                <a:cs typeface="Times New Roman" panose="02020603050405020304" pitchFamily="18" charset="0"/>
              </a:rPr>
              <a:t>   Sala collaudo dotata di strumenti ottici e CMM </a:t>
            </a:r>
            <a:r>
              <a:rPr lang="it-IT" sz="1200" b="1" i="1" kern="0" dirty="0">
                <a:solidFill>
                  <a:schemeClr val="accent2">
                    <a:lumMod val="75000"/>
                  </a:schemeClr>
                </a:solidFill>
                <a:latin typeface="Candara" panose="020E0502030303020204" pitchFamily="34" charset="0"/>
                <a:cs typeface="Times New Roman" panose="02020603050405020304" pitchFamily="18" charset="0"/>
              </a:rPr>
              <a:t>(Coordinate </a:t>
            </a:r>
            <a:r>
              <a:rPr lang="it-IT" sz="1200" b="1" i="1" kern="0" dirty="0" err="1">
                <a:solidFill>
                  <a:schemeClr val="accent2">
                    <a:lumMod val="75000"/>
                  </a:schemeClr>
                </a:solidFill>
                <a:latin typeface="Candara" panose="020E0502030303020204" pitchFamily="34" charset="0"/>
                <a:cs typeface="Times New Roman" panose="02020603050405020304" pitchFamily="18" charset="0"/>
              </a:rPr>
              <a:t>Measuring</a:t>
            </a:r>
            <a:r>
              <a:rPr lang="it-IT" sz="1200" b="1" i="1" kern="0" dirty="0">
                <a:solidFill>
                  <a:schemeClr val="accent2">
                    <a:lumMod val="75000"/>
                  </a:schemeClr>
                </a:solidFill>
                <a:latin typeface="Candara" panose="020E0502030303020204" pitchFamily="34" charset="0"/>
                <a:cs typeface="Times New Roman" panose="02020603050405020304" pitchFamily="18" charset="0"/>
              </a:rPr>
              <a:t> Machines)</a:t>
            </a:r>
            <a:br>
              <a:rPr lang="it-IT" sz="1200" b="1" i="1" kern="0" dirty="0">
                <a:solidFill>
                  <a:schemeClr val="accent2">
                    <a:lumMod val="75000"/>
                  </a:schemeClr>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    In Azienda è inoltre presente un’area tecnica dove viene svolta attività propedeutica alle attività operative        (programmi macchina, preparazione delle schede di lavorazione e controllo, avanzamento lavori).</a:t>
            </a:r>
            <a:br>
              <a:rPr lang="it-IT" sz="12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ndara" panose="020E050203030302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D4251A0A-E62A-481D-BD54-30ADBFAEB4BD}"/>
              </a:ext>
            </a:extLst>
          </p:cNvPr>
          <p:cNvPicPr>
            <a:picLocks noChangeAspect="1"/>
          </p:cNvPicPr>
          <p:nvPr/>
        </p:nvPicPr>
        <p:blipFill>
          <a:blip r:embed="rId3"/>
          <a:stretch>
            <a:fillRect/>
          </a:stretch>
        </p:blipFill>
        <p:spPr>
          <a:xfrm>
            <a:off x="520115" y="1820165"/>
            <a:ext cx="3473045" cy="2064806"/>
          </a:xfrm>
          <a:prstGeom prst="rect">
            <a:avLst/>
          </a:prstGeom>
        </p:spPr>
      </p:pic>
      <p:pic>
        <p:nvPicPr>
          <p:cNvPr id="11" name="Immagine 10">
            <a:extLst>
              <a:ext uri="{FF2B5EF4-FFF2-40B4-BE49-F238E27FC236}">
                <a16:creationId xmlns:a16="http://schemas.microsoft.com/office/drawing/2014/main" id="{D743F78C-F379-43AC-A8BE-A5219A9D3785}"/>
              </a:ext>
            </a:extLst>
          </p:cNvPr>
          <p:cNvPicPr>
            <a:picLocks noChangeAspect="1"/>
          </p:cNvPicPr>
          <p:nvPr/>
        </p:nvPicPr>
        <p:blipFill>
          <a:blip r:embed="rId4"/>
          <a:stretch>
            <a:fillRect/>
          </a:stretch>
        </p:blipFill>
        <p:spPr>
          <a:xfrm>
            <a:off x="2026342" y="4107658"/>
            <a:ext cx="1960075" cy="2467452"/>
          </a:xfrm>
          <a:prstGeom prst="rect">
            <a:avLst/>
          </a:prstGeom>
        </p:spPr>
      </p:pic>
      <p:pic>
        <p:nvPicPr>
          <p:cNvPr id="12" name="Immagine 11">
            <a:extLst>
              <a:ext uri="{FF2B5EF4-FFF2-40B4-BE49-F238E27FC236}">
                <a16:creationId xmlns:a16="http://schemas.microsoft.com/office/drawing/2014/main" id="{A6B63454-39C6-4D11-A369-DFA041997ED2}"/>
              </a:ext>
            </a:extLst>
          </p:cNvPr>
          <p:cNvPicPr>
            <a:picLocks noChangeAspect="1"/>
          </p:cNvPicPr>
          <p:nvPr/>
        </p:nvPicPr>
        <p:blipFill>
          <a:blip r:embed="rId5"/>
          <a:stretch>
            <a:fillRect/>
          </a:stretch>
        </p:blipFill>
        <p:spPr>
          <a:xfrm>
            <a:off x="109057" y="4199937"/>
            <a:ext cx="1806927" cy="2467453"/>
          </a:xfrm>
          <a:prstGeom prst="rect">
            <a:avLst/>
          </a:prstGeom>
        </p:spPr>
      </p:pic>
    </p:spTree>
    <p:extLst>
      <p:ext uri="{BB962C8B-B14F-4D97-AF65-F5344CB8AC3E}">
        <p14:creationId xmlns:p14="http://schemas.microsoft.com/office/powerpoint/2010/main" val="246869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25088"/>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43E8F1E-4052-43F2-98C6-23F4E62E5868}"/>
              </a:ext>
            </a:extLst>
          </p:cNvPr>
          <p:cNvSpPr txBox="1"/>
          <p:nvPr/>
        </p:nvSpPr>
        <p:spPr>
          <a:xfrm>
            <a:off x="5696124" y="1367405"/>
            <a:ext cx="5494789" cy="707886"/>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COSA FACCIAMO: </a:t>
            </a:r>
            <a:r>
              <a:rPr lang="it-IT" sz="2000" b="1" i="1" dirty="0">
                <a:solidFill>
                  <a:schemeClr val="accent2">
                    <a:lumMod val="75000"/>
                  </a:schemeClr>
                </a:solidFill>
                <a:latin typeface="Candara" panose="020E0502030303020204" pitchFamily="34" charset="0"/>
              </a:rPr>
              <a:t>i sistemi ottici</a:t>
            </a: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311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0" name="Titolo 1">
            <a:extLst>
              <a:ext uri="{FF2B5EF4-FFF2-40B4-BE49-F238E27FC236}">
                <a16:creationId xmlns:a16="http://schemas.microsoft.com/office/drawing/2014/main" id="{CD4D1963-0F74-4C36-BA7F-1552E433FE1A}"/>
              </a:ext>
            </a:extLst>
          </p:cNvPr>
          <p:cNvSpPr>
            <a:spLocks noGrp="1"/>
          </p:cNvSpPr>
          <p:nvPr>
            <p:ph type="ctrTitle"/>
          </p:nvPr>
        </p:nvSpPr>
        <p:spPr>
          <a:xfrm>
            <a:off x="4857225" y="2181139"/>
            <a:ext cx="6912527" cy="3003258"/>
          </a:xfrm>
        </p:spPr>
        <p:txBody>
          <a:bodyPr>
            <a:noAutofit/>
          </a:body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Campolucci Mechatronics ha la particolare capacità di progettare e realizzare sistemi ottici su richiesta. Il cliente viene seguito dalla fase di definizione del sistema alla stesura della specifica tecnica.</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Il progetto è realizzato grazie ad un’esperienza  del personale pluridecennale nel settore, utilizzando i più moderni sistemi di simulazione, analisi e ottimizzazione.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Al progetto naturalmente possono far seguito, se richiesti, prototipo e produzione di serie.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Oltre a obiettivi per formazione di immagine, si possono progettare e realizzare sistemi ottici di tipo diverso, per proiezione, per laser, per illuminazione, banchi ottici e altro.</a:t>
            </a:r>
            <a:br>
              <a:rPr lang="it-IT" sz="1200" b="1" u="sng" kern="0" dirty="0">
                <a:solidFill>
                  <a:srgbClr val="2F5496"/>
                </a:solidFill>
                <a:latin typeface="Candara" panose="020E0502030303020204" pitchFamily="34" charset="0"/>
                <a:cs typeface="Times New Roman" panose="02020603050405020304" pitchFamily="18" charset="0"/>
              </a:rPr>
            </a:b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chemeClr val="accent2">
                    <a:lumMod val="75000"/>
                  </a:schemeClr>
                </a:solidFill>
                <a:latin typeface="Candara" panose="020E0502030303020204" pitchFamily="34" charset="0"/>
                <a:cs typeface="Times New Roman" panose="02020603050405020304" pitchFamily="18" charset="0"/>
              </a:rPr>
              <a:t>Progetti realizzati</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A pochi mesi dall’apertura del reparto sono stati realizzati diversi progetti estremamente sfidanti e con piena soddisfazione dei clienti, la maggior parte dei quali è entrata in produzione.</a:t>
            </a:r>
            <a:br>
              <a:rPr lang="it-IT" sz="1200" b="1" kern="0" dirty="0">
                <a:solidFill>
                  <a:srgbClr val="2F5496"/>
                </a:solidFill>
                <a:latin typeface="Candara" panose="020E0502030303020204" pitchFamily="34" charset="0"/>
                <a:cs typeface="Times New Roman" panose="02020603050405020304" pitchFamily="18" charset="0"/>
              </a:rPr>
            </a:br>
            <a:r>
              <a:rPr lang="it-IT" sz="1200" b="1" kern="0" dirty="0">
                <a:solidFill>
                  <a:srgbClr val="2F5496"/>
                </a:solidFill>
                <a:latin typeface="Candara" panose="020E0502030303020204" pitchFamily="34" charset="0"/>
                <a:cs typeface="Times New Roman" panose="02020603050405020304" pitchFamily="18" charset="0"/>
              </a:rPr>
              <a:t>Alcuni progetti sono destinati all’estero, riguardano il mercato consumer o consistono in sistemi imaging per camere termiche di estrema difficoltà progettuale. In ogni caso si tengono in massima considerazione gli aspetti che il cliente intende perseguire, come le prestazioni, il costo, la semplicità di produzione etc..</a:t>
            </a:r>
            <a:endParaRPr lang="it-IT" sz="1400" b="1" kern="0" dirty="0">
              <a:solidFill>
                <a:srgbClr val="2F5496"/>
              </a:solidFill>
              <a:latin typeface="Candara" panose="020E050203030302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94432281-6217-CBF5-DA0A-71BAFE40C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876" y="4977833"/>
            <a:ext cx="4429387" cy="1880167"/>
          </a:xfrm>
          <a:prstGeom prst="rect">
            <a:avLst/>
          </a:prstGeom>
        </p:spPr>
      </p:pic>
      <p:pic>
        <p:nvPicPr>
          <p:cNvPr id="13" name="Immagine 12">
            <a:extLst>
              <a:ext uri="{FF2B5EF4-FFF2-40B4-BE49-F238E27FC236}">
                <a16:creationId xmlns:a16="http://schemas.microsoft.com/office/drawing/2014/main" id="{CE3C8C90-2B3D-1EE9-836F-DC0216F68E3A}"/>
              </a:ext>
            </a:extLst>
          </p:cNvPr>
          <p:cNvPicPr>
            <a:picLocks noChangeAspect="1"/>
          </p:cNvPicPr>
          <p:nvPr/>
        </p:nvPicPr>
        <p:blipFill>
          <a:blip r:embed="rId4"/>
          <a:stretch>
            <a:fillRect/>
          </a:stretch>
        </p:blipFill>
        <p:spPr>
          <a:xfrm>
            <a:off x="558786" y="3800214"/>
            <a:ext cx="3641519" cy="2772562"/>
          </a:xfrm>
          <a:prstGeom prst="rect">
            <a:avLst/>
          </a:prstGeom>
        </p:spPr>
      </p:pic>
      <p:pic>
        <p:nvPicPr>
          <p:cNvPr id="15" name="Immagine 14">
            <a:extLst>
              <a:ext uri="{FF2B5EF4-FFF2-40B4-BE49-F238E27FC236}">
                <a16:creationId xmlns:a16="http://schemas.microsoft.com/office/drawing/2014/main" id="{8083C95F-D88C-922D-C722-8BC40901DC36}"/>
              </a:ext>
            </a:extLst>
          </p:cNvPr>
          <p:cNvPicPr>
            <a:picLocks noChangeAspect="1"/>
          </p:cNvPicPr>
          <p:nvPr/>
        </p:nvPicPr>
        <p:blipFill>
          <a:blip r:embed="rId5"/>
          <a:stretch>
            <a:fillRect/>
          </a:stretch>
        </p:blipFill>
        <p:spPr>
          <a:xfrm>
            <a:off x="83167" y="2075291"/>
            <a:ext cx="4782315" cy="1397164"/>
          </a:xfrm>
          <a:prstGeom prst="rect">
            <a:avLst/>
          </a:prstGeom>
        </p:spPr>
      </p:pic>
    </p:spTree>
    <p:extLst>
      <p:ext uri="{BB962C8B-B14F-4D97-AF65-F5344CB8AC3E}">
        <p14:creationId xmlns:p14="http://schemas.microsoft.com/office/powerpoint/2010/main" val="354268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23383"/>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311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0" name="Titolo 1">
            <a:extLst>
              <a:ext uri="{FF2B5EF4-FFF2-40B4-BE49-F238E27FC236}">
                <a16:creationId xmlns:a16="http://schemas.microsoft.com/office/drawing/2014/main" id="{CD4D1963-0F74-4C36-BA7F-1552E433FE1A}"/>
              </a:ext>
            </a:extLst>
          </p:cNvPr>
          <p:cNvSpPr>
            <a:spLocks noGrp="1"/>
          </p:cNvSpPr>
          <p:nvPr>
            <p:ph type="ctrTitle"/>
          </p:nvPr>
        </p:nvSpPr>
        <p:spPr>
          <a:xfrm>
            <a:off x="5545121" y="2097248"/>
            <a:ext cx="5796793" cy="5897462"/>
          </a:xfrm>
        </p:spPr>
        <p:txBody>
          <a:bodyPr>
            <a:noAutofit/>
          </a:body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endParaRPr lang="it-IT" sz="1400" b="1" kern="0" dirty="0">
              <a:solidFill>
                <a:srgbClr val="2F5496"/>
              </a:solidFill>
              <a:latin typeface="Candara" panose="020E0502030303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61FB408F-D690-44D0-93B7-EA67DDDA3FD6}"/>
              </a:ext>
            </a:extLst>
          </p:cNvPr>
          <p:cNvSpPr txBox="1"/>
          <p:nvPr/>
        </p:nvSpPr>
        <p:spPr>
          <a:xfrm>
            <a:off x="5857438" y="1726566"/>
            <a:ext cx="4919932" cy="1015663"/>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INDUSTRIA 4.0: </a:t>
            </a:r>
            <a:r>
              <a:rPr lang="it-IT" sz="2000" b="1" i="1" dirty="0">
                <a:solidFill>
                  <a:schemeClr val="accent2">
                    <a:lumMod val="75000"/>
                  </a:schemeClr>
                </a:solidFill>
              </a:rPr>
              <a:t>guidando la rivoluzione digitale nella meccanica di precisione</a:t>
            </a:r>
            <a:endParaRPr lang="it-IT" sz="2000" b="1" i="1" dirty="0">
              <a:solidFill>
                <a:schemeClr val="accent2">
                  <a:lumMod val="75000"/>
                </a:schemeClr>
              </a:solidFill>
              <a:latin typeface="Candara" panose="020E0502030303020204" pitchFamily="34" charset="0"/>
            </a:endParaRPr>
          </a:p>
        </p:txBody>
      </p:sp>
      <p:sp>
        <p:nvSpPr>
          <p:cNvPr id="5" name="CasellaDiTesto 4">
            <a:extLst>
              <a:ext uri="{FF2B5EF4-FFF2-40B4-BE49-F238E27FC236}">
                <a16:creationId xmlns:a16="http://schemas.microsoft.com/office/drawing/2014/main" id="{66F2643A-1CFD-4CE9-BB71-782F83A1A65F}"/>
              </a:ext>
            </a:extLst>
          </p:cNvPr>
          <p:cNvSpPr txBox="1"/>
          <p:nvPr/>
        </p:nvSpPr>
        <p:spPr>
          <a:xfrm>
            <a:off x="5708072" y="2730777"/>
            <a:ext cx="6483928" cy="1384995"/>
          </a:xfrm>
          <a:prstGeom prst="rect">
            <a:avLst/>
          </a:prstGeom>
          <a:noFill/>
        </p:spPr>
        <p:txBody>
          <a:bodyPr wrap="square" rtlCol="0">
            <a:spAutoFit/>
          </a:bodyPr>
          <a:lstStyle/>
          <a:p>
            <a:endParaRPr lang="it-IT" sz="1400" b="1" kern="0" dirty="0">
              <a:solidFill>
                <a:srgbClr val="2F5496"/>
              </a:solidFill>
              <a:latin typeface="Candara" panose="020E0502030303020204" pitchFamily="34" charset="0"/>
              <a:ea typeface="+mj-ea"/>
              <a:cs typeface="Times New Roman" panose="02020603050405020304" pitchFamily="18" charset="0"/>
            </a:endParaRPr>
          </a:p>
          <a:p>
            <a:pPr algn="just"/>
            <a:r>
              <a:rPr lang="it-IT" sz="1400" b="1" kern="0" dirty="0">
                <a:solidFill>
                  <a:srgbClr val="2F5496"/>
                </a:solidFill>
                <a:latin typeface="Candara" panose="020E0502030303020204" pitchFamily="34" charset="0"/>
                <a:ea typeface="+mj-ea"/>
                <a:cs typeface="Times New Roman" panose="02020603050405020304" pitchFamily="18" charset="0"/>
              </a:rPr>
              <a:t>Nel nostro impegno per offrire servizi di alta qualità e rimanere all’avanguardia delle innovazioni, Campolucci Mechatronics è allineata ai  principi di Industria 4.0. La quarta rivoluzione industriale è una parte integrante della nostra filosofia aziendale che ci guida nella trasformazione digitale e nell’adozione di tecnologie avanzate.</a:t>
            </a:r>
            <a:endParaRPr lang="it-IT" sz="1600" b="1" i="1" kern="0" dirty="0">
              <a:solidFill>
                <a:schemeClr val="accent2">
                  <a:lumMod val="75000"/>
                </a:schemeClr>
              </a:solidFill>
              <a:latin typeface="Candara" panose="020E0502030303020204" pitchFamily="34" charset="0"/>
              <a:ea typeface="+mj-ea"/>
              <a:cs typeface="Times New Roman" panose="02020603050405020304" pitchFamily="18" charset="0"/>
            </a:endParaRPr>
          </a:p>
        </p:txBody>
      </p:sp>
      <p:pic>
        <p:nvPicPr>
          <p:cNvPr id="2" name="Immagine 1">
            <a:extLst>
              <a:ext uri="{FF2B5EF4-FFF2-40B4-BE49-F238E27FC236}">
                <a16:creationId xmlns:a16="http://schemas.microsoft.com/office/drawing/2014/main" id="{1F82E7CA-96EA-71B0-3FC5-F85CE45DA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71" y="2595907"/>
            <a:ext cx="4794774" cy="2900381"/>
          </a:xfrm>
          <a:prstGeom prst="rect">
            <a:avLst/>
          </a:prstGeom>
        </p:spPr>
      </p:pic>
    </p:spTree>
    <p:extLst>
      <p:ext uri="{BB962C8B-B14F-4D97-AF65-F5344CB8AC3E}">
        <p14:creationId xmlns:p14="http://schemas.microsoft.com/office/powerpoint/2010/main" val="362712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AF8426D-8C49-44E0-8097-9C50D7268101}"/>
              </a:ext>
            </a:extLst>
          </p:cNvPr>
          <p:cNvPicPr>
            <a:picLocks noChangeAspect="1"/>
          </p:cNvPicPr>
          <p:nvPr/>
        </p:nvPicPr>
        <p:blipFill>
          <a:blip r:embed="rId2"/>
          <a:stretch>
            <a:fillRect/>
          </a:stretch>
        </p:blipFill>
        <p:spPr>
          <a:xfrm>
            <a:off x="-1" y="-1"/>
            <a:ext cx="9160779" cy="1812023"/>
          </a:xfrm>
          <a:prstGeom prst="rect">
            <a:avLst/>
          </a:prstGeom>
        </p:spPr>
      </p:pic>
      <p:sp>
        <p:nvSpPr>
          <p:cNvPr id="7" name="Titolo 1">
            <a:extLst>
              <a:ext uri="{FF2B5EF4-FFF2-40B4-BE49-F238E27FC236}">
                <a16:creationId xmlns:a16="http://schemas.microsoft.com/office/drawing/2014/main" id="{797A3B9A-333E-40CA-8CAF-ED1B236E6A35}"/>
              </a:ext>
            </a:extLst>
          </p:cNvPr>
          <p:cNvSpPr txBox="1">
            <a:spLocks/>
          </p:cNvSpPr>
          <p:nvPr/>
        </p:nvSpPr>
        <p:spPr>
          <a:xfrm>
            <a:off x="5528345" y="2523383"/>
            <a:ext cx="5796793" cy="38924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9" name="Titolo 1">
            <a:extLst>
              <a:ext uri="{FF2B5EF4-FFF2-40B4-BE49-F238E27FC236}">
                <a16:creationId xmlns:a16="http://schemas.microsoft.com/office/drawing/2014/main" id="{DEACF254-02C4-4D53-97B7-16221E5B85D8}"/>
              </a:ext>
            </a:extLst>
          </p:cNvPr>
          <p:cNvSpPr txBox="1">
            <a:spLocks/>
          </p:cNvSpPr>
          <p:nvPr/>
        </p:nvSpPr>
        <p:spPr>
          <a:xfrm>
            <a:off x="5545121" y="2393114"/>
            <a:ext cx="5796793" cy="241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endParaRPr lang="it-IT" sz="1400" b="1" kern="0" dirty="0">
              <a:solidFill>
                <a:srgbClr val="2F5496"/>
              </a:solidFill>
              <a:latin typeface="Calibri Light" panose="020F0302020204030204" pitchFamily="34" charset="0"/>
              <a:cs typeface="Times New Roman" panose="02020603050405020304" pitchFamily="18" charset="0"/>
            </a:endParaRPr>
          </a:p>
        </p:txBody>
      </p:sp>
      <p:sp>
        <p:nvSpPr>
          <p:cNvPr id="10" name="Titolo 1">
            <a:extLst>
              <a:ext uri="{FF2B5EF4-FFF2-40B4-BE49-F238E27FC236}">
                <a16:creationId xmlns:a16="http://schemas.microsoft.com/office/drawing/2014/main" id="{CD4D1963-0F74-4C36-BA7F-1552E433FE1A}"/>
              </a:ext>
            </a:extLst>
          </p:cNvPr>
          <p:cNvSpPr>
            <a:spLocks noGrp="1"/>
          </p:cNvSpPr>
          <p:nvPr>
            <p:ph type="ctrTitle"/>
          </p:nvPr>
        </p:nvSpPr>
        <p:spPr>
          <a:xfrm>
            <a:off x="5457247" y="1998147"/>
            <a:ext cx="5796793" cy="5897462"/>
          </a:xfrm>
        </p:spPr>
        <p:txBody>
          <a:bodyPr>
            <a:noAutofit/>
          </a:bodyPr>
          <a:lstStyle/>
          <a:p>
            <a:pPr algn="l">
              <a:lnSpc>
                <a:spcPct val="107000"/>
              </a:lnSpc>
              <a:spcAft>
                <a:spcPts val="800"/>
              </a:spcAft>
            </a:pP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libri Light" panose="020F0302020204030204" pitchFamily="34" charset="0"/>
                <a:cs typeface="Times New Roman" panose="02020603050405020304" pitchFamily="18" charset="0"/>
              </a:rPr>
            </a:br>
            <a:br>
              <a:rPr lang="it-IT" sz="1400" b="1" kern="0" dirty="0">
                <a:solidFill>
                  <a:srgbClr val="2F5496"/>
                </a:solidFill>
                <a:latin typeface="Candara" panose="020E0502030303020204" pitchFamily="34" charset="0"/>
                <a:cs typeface="Times New Roman" panose="02020603050405020304" pitchFamily="18" charset="0"/>
              </a:rPr>
            </a:br>
            <a:endParaRPr lang="it-IT" sz="1400" b="1" kern="0" dirty="0">
              <a:solidFill>
                <a:srgbClr val="2F5496"/>
              </a:solidFill>
              <a:latin typeface="Candara" panose="020E0502030303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61FB408F-D690-44D0-93B7-EA67DDDA3FD6}"/>
              </a:ext>
            </a:extLst>
          </p:cNvPr>
          <p:cNvSpPr txBox="1"/>
          <p:nvPr/>
        </p:nvSpPr>
        <p:spPr>
          <a:xfrm>
            <a:off x="6044478" y="1530271"/>
            <a:ext cx="5209562" cy="707886"/>
          </a:xfrm>
          <a:prstGeom prst="rect">
            <a:avLst/>
          </a:prstGeom>
          <a:noFill/>
        </p:spPr>
        <p:txBody>
          <a:bodyPr wrap="square" rtlCol="0">
            <a:spAutoFit/>
          </a:bodyPr>
          <a:lstStyle/>
          <a:p>
            <a:r>
              <a:rPr lang="it-IT" sz="2000" b="1" dirty="0">
                <a:solidFill>
                  <a:schemeClr val="accent2">
                    <a:lumMod val="75000"/>
                  </a:schemeClr>
                </a:solidFill>
              </a:rPr>
              <a:t> </a:t>
            </a:r>
          </a:p>
          <a:p>
            <a:r>
              <a:rPr lang="it-IT" sz="2000" b="1" dirty="0">
                <a:solidFill>
                  <a:schemeClr val="accent2">
                    <a:lumMod val="75000"/>
                  </a:schemeClr>
                </a:solidFill>
              </a:rPr>
              <a:t>        </a:t>
            </a:r>
            <a:r>
              <a:rPr lang="it-IT" sz="2000" b="1" dirty="0">
                <a:solidFill>
                  <a:schemeClr val="accent2">
                    <a:lumMod val="75000"/>
                  </a:schemeClr>
                </a:solidFill>
                <a:latin typeface="Candara" panose="020E0502030303020204" pitchFamily="34" charset="0"/>
              </a:rPr>
              <a:t>CLIENTI: </a:t>
            </a:r>
            <a:r>
              <a:rPr lang="it-IT" sz="2000" b="1" i="1" dirty="0">
                <a:solidFill>
                  <a:schemeClr val="accent2">
                    <a:lumMod val="75000"/>
                  </a:schemeClr>
                </a:solidFill>
                <a:latin typeface="Candara" panose="020E0502030303020204" pitchFamily="34" charset="0"/>
              </a:rPr>
              <a:t>I nostri Partner  </a:t>
            </a:r>
          </a:p>
        </p:txBody>
      </p:sp>
      <p:sp>
        <p:nvSpPr>
          <p:cNvPr id="5" name="CasellaDiTesto 4">
            <a:extLst>
              <a:ext uri="{FF2B5EF4-FFF2-40B4-BE49-F238E27FC236}">
                <a16:creationId xmlns:a16="http://schemas.microsoft.com/office/drawing/2014/main" id="{66F2643A-1CFD-4CE9-BB71-782F83A1A65F}"/>
              </a:ext>
            </a:extLst>
          </p:cNvPr>
          <p:cNvSpPr txBox="1"/>
          <p:nvPr/>
        </p:nvSpPr>
        <p:spPr>
          <a:xfrm>
            <a:off x="5172363" y="2255091"/>
            <a:ext cx="6483928" cy="3354765"/>
          </a:xfrm>
          <a:prstGeom prst="rect">
            <a:avLst/>
          </a:prstGeom>
          <a:noFill/>
        </p:spPr>
        <p:txBody>
          <a:bodyPr wrap="square" rtlCol="0">
            <a:spAutoFit/>
          </a:bodyPr>
          <a:lstStyle/>
          <a:p>
            <a:endParaRPr lang="it-IT" sz="1400" b="1" kern="0" dirty="0">
              <a:solidFill>
                <a:srgbClr val="2F5496"/>
              </a:solidFill>
              <a:latin typeface="Candara" panose="020E0502030303020204" pitchFamily="34" charset="0"/>
              <a:ea typeface="+mj-ea"/>
              <a:cs typeface="Times New Roman" panose="02020603050405020304" pitchFamily="18" charset="0"/>
            </a:endParaRPr>
          </a:p>
          <a:p>
            <a:pPr algn="just"/>
            <a:r>
              <a:rPr lang="it-IT" sz="1400" b="1" kern="0" dirty="0">
                <a:solidFill>
                  <a:srgbClr val="2F5496"/>
                </a:solidFill>
                <a:latin typeface="Candara" panose="020E0502030303020204" pitchFamily="34" charset="0"/>
                <a:ea typeface="+mj-ea"/>
                <a:cs typeface="Times New Roman" panose="02020603050405020304" pitchFamily="18" charset="0"/>
              </a:rPr>
              <a:t>Gli aspetti critici comuni ai vari settori nei quali si articola l’industria della sub-fornitura meccanica e quindi anche per la Campolucci </a:t>
            </a:r>
            <a:r>
              <a:rPr lang="it-IT" sz="1400" b="1" i="1" kern="0" dirty="0" err="1">
                <a:solidFill>
                  <a:srgbClr val="2F5496"/>
                </a:solidFill>
                <a:latin typeface="Candara" panose="020E0502030303020204" pitchFamily="34" charset="0"/>
                <a:ea typeface="+mj-ea"/>
                <a:cs typeface="Times New Roman" panose="02020603050405020304" pitchFamily="18" charset="0"/>
              </a:rPr>
              <a:t>Mechatronics</a:t>
            </a:r>
            <a:r>
              <a:rPr lang="it-IT" sz="1400" b="1" i="1" kern="0" dirty="0">
                <a:solidFill>
                  <a:srgbClr val="2F5496"/>
                </a:solidFill>
                <a:latin typeface="Candara" panose="020E0502030303020204" pitchFamily="34" charset="0"/>
                <a:ea typeface="+mj-ea"/>
                <a:cs typeface="Times New Roman" panose="02020603050405020304" pitchFamily="18" charset="0"/>
              </a:rPr>
              <a:t> </a:t>
            </a:r>
            <a:r>
              <a:rPr lang="it-IT" sz="1400" b="1" kern="0" dirty="0" err="1">
                <a:solidFill>
                  <a:srgbClr val="2F5496"/>
                </a:solidFill>
                <a:latin typeface="Candara" panose="020E0502030303020204" pitchFamily="34" charset="0"/>
                <a:ea typeface="+mj-ea"/>
                <a:cs typeface="Times New Roman" panose="02020603050405020304" pitchFamily="18" charset="0"/>
              </a:rPr>
              <a:t>Srl</a:t>
            </a:r>
            <a:r>
              <a:rPr lang="it-IT" sz="1400" b="1" kern="0" dirty="0">
                <a:solidFill>
                  <a:srgbClr val="2F5496"/>
                </a:solidFill>
                <a:latin typeface="Candara" panose="020E0502030303020204" pitchFamily="34" charset="0"/>
                <a:ea typeface="+mj-ea"/>
                <a:cs typeface="Times New Roman" panose="02020603050405020304" pitchFamily="18" charset="0"/>
              </a:rPr>
              <a:t>, sono legati alla riduzione dell’orizzonte temporale di pianificazione degli ordini, la richiesta da parte dei clienti di tempi di consegna molto stretti e ordini di dimensioni molto piccole.</a:t>
            </a:r>
          </a:p>
          <a:p>
            <a:pPr algn="just"/>
            <a:endParaRPr lang="it-IT" sz="1400" b="1" kern="0" dirty="0">
              <a:solidFill>
                <a:srgbClr val="2F5496"/>
              </a:solidFill>
              <a:latin typeface="Candara" panose="020E0502030303020204" pitchFamily="34" charset="0"/>
              <a:ea typeface="+mj-ea"/>
              <a:cs typeface="Times New Roman" panose="02020603050405020304" pitchFamily="18" charset="0"/>
            </a:endParaRPr>
          </a:p>
          <a:p>
            <a:pPr algn="just"/>
            <a:r>
              <a:rPr lang="it-IT" sz="1400" b="1" kern="0" dirty="0">
                <a:solidFill>
                  <a:srgbClr val="2F5496"/>
                </a:solidFill>
                <a:latin typeface="Candara" panose="020E0502030303020204" pitchFamily="34" charset="0"/>
                <a:ea typeface="+mj-ea"/>
                <a:cs typeface="Times New Roman" panose="02020603050405020304" pitchFamily="18" charset="0"/>
              </a:rPr>
              <a:t>La riduzione dell’orizzonte temporale di programmazione degli ordini, l’elevata variabilità della domanda e l’incertezza sulle prospettive, rendono necessaria una maggiore flessibilità e rapidità di risposta determinando un orientamento verso modelli organizzativi ispirati alla produzione snella. </a:t>
            </a:r>
          </a:p>
          <a:p>
            <a:pPr algn="just"/>
            <a:endParaRPr lang="it-IT" sz="1400" b="1" kern="0" dirty="0">
              <a:solidFill>
                <a:srgbClr val="2F5496"/>
              </a:solidFill>
              <a:latin typeface="Candara" panose="020E0502030303020204" pitchFamily="34" charset="0"/>
              <a:ea typeface="+mj-ea"/>
              <a:cs typeface="Times New Roman" panose="02020603050405020304" pitchFamily="18" charset="0"/>
            </a:endParaRPr>
          </a:p>
          <a:p>
            <a:pPr algn="just"/>
            <a:r>
              <a:rPr lang="it-IT" sz="1400" b="1" kern="0" dirty="0">
                <a:solidFill>
                  <a:srgbClr val="2F5496"/>
                </a:solidFill>
                <a:latin typeface="Candara" panose="020E0502030303020204" pitchFamily="34" charset="0"/>
                <a:ea typeface="+mj-ea"/>
                <a:cs typeface="Times New Roman" panose="02020603050405020304" pitchFamily="18" charset="0"/>
              </a:rPr>
              <a:t>Seguendo</a:t>
            </a:r>
            <a:r>
              <a:rPr lang="it-IT" sz="1400" dirty="0"/>
              <a:t> </a:t>
            </a:r>
            <a:r>
              <a:rPr lang="it-IT" sz="1400" b="1" i="1" kern="0" dirty="0">
                <a:solidFill>
                  <a:srgbClr val="2F5496"/>
                </a:solidFill>
                <a:latin typeface="Candara" panose="020E0502030303020204" pitchFamily="34" charset="0"/>
                <a:ea typeface="+mj-ea"/>
                <a:cs typeface="Times New Roman" panose="02020603050405020304" pitchFamily="18" charset="0"/>
              </a:rPr>
              <a:t>l'orientamento e le richieste del mercato l’Azienda ha quindi focalizzato la sua attività nella costruzione di prodotti per numerose industrie operanti nei settori </a:t>
            </a:r>
            <a:r>
              <a:rPr lang="it-IT" sz="1600" b="1" i="1" kern="0" dirty="0">
                <a:solidFill>
                  <a:schemeClr val="accent2">
                    <a:lumMod val="75000"/>
                  </a:schemeClr>
                </a:solidFill>
                <a:latin typeface="Candara" panose="020E0502030303020204" pitchFamily="34" charset="0"/>
                <a:ea typeface="+mj-ea"/>
                <a:cs typeface="Times New Roman" panose="02020603050405020304" pitchFamily="18" charset="0"/>
              </a:rPr>
              <a:t>Aerospazio, Difesa, Elettromedicali, Optoelettronica e Opto meccanica.</a:t>
            </a:r>
          </a:p>
        </p:txBody>
      </p:sp>
      <p:pic>
        <p:nvPicPr>
          <p:cNvPr id="8" name="Immagine 7">
            <a:extLst>
              <a:ext uri="{FF2B5EF4-FFF2-40B4-BE49-F238E27FC236}">
                <a16:creationId xmlns:a16="http://schemas.microsoft.com/office/drawing/2014/main" id="{239EDD28-3757-440F-8EC2-3A61B49783CA}"/>
              </a:ext>
            </a:extLst>
          </p:cNvPr>
          <p:cNvPicPr>
            <a:picLocks noChangeAspect="1"/>
          </p:cNvPicPr>
          <p:nvPr/>
        </p:nvPicPr>
        <p:blipFill>
          <a:blip r:embed="rId3"/>
          <a:stretch>
            <a:fillRect/>
          </a:stretch>
        </p:blipFill>
        <p:spPr>
          <a:xfrm>
            <a:off x="3053131" y="4260378"/>
            <a:ext cx="1597152" cy="508483"/>
          </a:xfrm>
          <a:prstGeom prst="rect">
            <a:avLst/>
          </a:prstGeom>
        </p:spPr>
      </p:pic>
      <p:pic>
        <p:nvPicPr>
          <p:cNvPr id="12" name="Immagine 11">
            <a:extLst>
              <a:ext uri="{FF2B5EF4-FFF2-40B4-BE49-F238E27FC236}">
                <a16:creationId xmlns:a16="http://schemas.microsoft.com/office/drawing/2014/main" id="{558541AF-3D85-4BDB-A8B7-0982FC140FE6}"/>
              </a:ext>
            </a:extLst>
          </p:cNvPr>
          <p:cNvPicPr>
            <a:picLocks noChangeAspect="1"/>
          </p:cNvPicPr>
          <p:nvPr/>
        </p:nvPicPr>
        <p:blipFill>
          <a:blip r:embed="rId4"/>
          <a:stretch>
            <a:fillRect/>
          </a:stretch>
        </p:blipFill>
        <p:spPr>
          <a:xfrm>
            <a:off x="117355" y="3333908"/>
            <a:ext cx="1326626" cy="610812"/>
          </a:xfrm>
          <a:prstGeom prst="rect">
            <a:avLst/>
          </a:prstGeom>
        </p:spPr>
      </p:pic>
      <p:pic>
        <p:nvPicPr>
          <p:cNvPr id="13" name="Immagine 12">
            <a:extLst>
              <a:ext uri="{FF2B5EF4-FFF2-40B4-BE49-F238E27FC236}">
                <a16:creationId xmlns:a16="http://schemas.microsoft.com/office/drawing/2014/main" id="{DF874CC5-C84B-4163-B9F8-6715803582CA}"/>
              </a:ext>
            </a:extLst>
          </p:cNvPr>
          <p:cNvPicPr>
            <a:picLocks noChangeAspect="1"/>
          </p:cNvPicPr>
          <p:nvPr/>
        </p:nvPicPr>
        <p:blipFill>
          <a:blip r:embed="rId5"/>
          <a:stretch>
            <a:fillRect/>
          </a:stretch>
        </p:blipFill>
        <p:spPr>
          <a:xfrm>
            <a:off x="2878398" y="2890941"/>
            <a:ext cx="2199880" cy="1352764"/>
          </a:xfrm>
          <a:prstGeom prst="rect">
            <a:avLst/>
          </a:prstGeom>
        </p:spPr>
      </p:pic>
      <p:pic>
        <p:nvPicPr>
          <p:cNvPr id="14" name="Immagine 13">
            <a:extLst>
              <a:ext uri="{FF2B5EF4-FFF2-40B4-BE49-F238E27FC236}">
                <a16:creationId xmlns:a16="http://schemas.microsoft.com/office/drawing/2014/main" id="{83360F3C-A3D3-4873-8B59-8291F3DEE8F4}"/>
              </a:ext>
            </a:extLst>
          </p:cNvPr>
          <p:cNvPicPr>
            <a:picLocks noChangeAspect="1"/>
          </p:cNvPicPr>
          <p:nvPr/>
        </p:nvPicPr>
        <p:blipFill>
          <a:blip r:embed="rId6"/>
          <a:stretch>
            <a:fillRect/>
          </a:stretch>
        </p:blipFill>
        <p:spPr>
          <a:xfrm>
            <a:off x="200005" y="4269616"/>
            <a:ext cx="1751411" cy="677262"/>
          </a:xfrm>
          <a:prstGeom prst="rect">
            <a:avLst/>
          </a:prstGeom>
        </p:spPr>
      </p:pic>
      <p:pic>
        <p:nvPicPr>
          <p:cNvPr id="16" name="Immagine 15">
            <a:extLst>
              <a:ext uri="{FF2B5EF4-FFF2-40B4-BE49-F238E27FC236}">
                <a16:creationId xmlns:a16="http://schemas.microsoft.com/office/drawing/2014/main" id="{0781B35F-D496-4C02-9D36-C819809016FD}"/>
              </a:ext>
            </a:extLst>
          </p:cNvPr>
          <p:cNvPicPr>
            <a:picLocks noChangeAspect="1"/>
          </p:cNvPicPr>
          <p:nvPr/>
        </p:nvPicPr>
        <p:blipFill>
          <a:blip r:embed="rId7"/>
          <a:stretch>
            <a:fillRect/>
          </a:stretch>
        </p:blipFill>
        <p:spPr>
          <a:xfrm>
            <a:off x="2504350" y="4946879"/>
            <a:ext cx="1581605" cy="677262"/>
          </a:xfrm>
          <a:prstGeom prst="rect">
            <a:avLst/>
          </a:prstGeom>
        </p:spPr>
      </p:pic>
      <p:pic>
        <p:nvPicPr>
          <p:cNvPr id="17" name="Immagine 16">
            <a:extLst>
              <a:ext uri="{FF2B5EF4-FFF2-40B4-BE49-F238E27FC236}">
                <a16:creationId xmlns:a16="http://schemas.microsoft.com/office/drawing/2014/main" id="{D8211AE6-7E4D-4DC4-9960-F1F56591143C}"/>
              </a:ext>
            </a:extLst>
          </p:cNvPr>
          <p:cNvPicPr>
            <a:picLocks noChangeAspect="1"/>
          </p:cNvPicPr>
          <p:nvPr/>
        </p:nvPicPr>
        <p:blipFill>
          <a:blip r:embed="rId8"/>
          <a:stretch>
            <a:fillRect/>
          </a:stretch>
        </p:blipFill>
        <p:spPr>
          <a:xfrm>
            <a:off x="322045" y="5271775"/>
            <a:ext cx="1518854" cy="621225"/>
          </a:xfrm>
          <a:prstGeom prst="rect">
            <a:avLst/>
          </a:prstGeom>
        </p:spPr>
      </p:pic>
      <p:pic>
        <p:nvPicPr>
          <p:cNvPr id="19" name="Immagine 18">
            <a:extLst>
              <a:ext uri="{FF2B5EF4-FFF2-40B4-BE49-F238E27FC236}">
                <a16:creationId xmlns:a16="http://schemas.microsoft.com/office/drawing/2014/main" id="{EC74F990-2B87-41A7-98E0-53781F9AC937}"/>
              </a:ext>
            </a:extLst>
          </p:cNvPr>
          <p:cNvPicPr>
            <a:picLocks noChangeAspect="1"/>
          </p:cNvPicPr>
          <p:nvPr/>
        </p:nvPicPr>
        <p:blipFill>
          <a:blip r:embed="rId9"/>
          <a:stretch>
            <a:fillRect/>
          </a:stretch>
        </p:blipFill>
        <p:spPr>
          <a:xfrm>
            <a:off x="1945998" y="5582316"/>
            <a:ext cx="1674608" cy="1198341"/>
          </a:xfrm>
          <a:prstGeom prst="rect">
            <a:avLst/>
          </a:prstGeom>
        </p:spPr>
      </p:pic>
      <p:pic>
        <p:nvPicPr>
          <p:cNvPr id="3" name="Immagine 2">
            <a:extLst>
              <a:ext uri="{FF2B5EF4-FFF2-40B4-BE49-F238E27FC236}">
                <a16:creationId xmlns:a16="http://schemas.microsoft.com/office/drawing/2014/main" id="{0E42DA3C-B958-C558-2C29-6F5D8930DDD5}"/>
              </a:ext>
            </a:extLst>
          </p:cNvPr>
          <p:cNvPicPr>
            <a:picLocks noChangeAspect="1"/>
          </p:cNvPicPr>
          <p:nvPr/>
        </p:nvPicPr>
        <p:blipFill>
          <a:blip r:embed="rId10"/>
          <a:stretch>
            <a:fillRect/>
          </a:stretch>
        </p:blipFill>
        <p:spPr>
          <a:xfrm>
            <a:off x="2672203" y="1993676"/>
            <a:ext cx="1823618" cy="949487"/>
          </a:xfrm>
          <a:prstGeom prst="rect">
            <a:avLst/>
          </a:prstGeom>
        </p:spPr>
      </p:pic>
      <p:pic>
        <p:nvPicPr>
          <p:cNvPr id="15" name="Immagine 14">
            <a:extLst>
              <a:ext uri="{FF2B5EF4-FFF2-40B4-BE49-F238E27FC236}">
                <a16:creationId xmlns:a16="http://schemas.microsoft.com/office/drawing/2014/main" id="{DF085336-EBA4-61DA-7167-9F84CB15FA2D}"/>
              </a:ext>
            </a:extLst>
          </p:cNvPr>
          <p:cNvPicPr>
            <a:picLocks noChangeAspect="1"/>
          </p:cNvPicPr>
          <p:nvPr/>
        </p:nvPicPr>
        <p:blipFill>
          <a:blip r:embed="rId11"/>
          <a:stretch>
            <a:fillRect/>
          </a:stretch>
        </p:blipFill>
        <p:spPr>
          <a:xfrm>
            <a:off x="697056" y="1804949"/>
            <a:ext cx="1453067" cy="1453067"/>
          </a:xfrm>
          <a:prstGeom prst="rect">
            <a:avLst/>
          </a:prstGeom>
        </p:spPr>
      </p:pic>
      <p:pic>
        <p:nvPicPr>
          <p:cNvPr id="2" name="Immagine 1">
            <a:extLst>
              <a:ext uri="{FF2B5EF4-FFF2-40B4-BE49-F238E27FC236}">
                <a16:creationId xmlns:a16="http://schemas.microsoft.com/office/drawing/2014/main" id="{50E42D46-CDE9-9AFD-A82E-C7AE5933CDCA}"/>
              </a:ext>
            </a:extLst>
          </p:cNvPr>
          <p:cNvPicPr>
            <a:picLocks noChangeAspect="1"/>
          </p:cNvPicPr>
          <p:nvPr/>
        </p:nvPicPr>
        <p:blipFill>
          <a:blip r:embed="rId12"/>
          <a:stretch>
            <a:fillRect/>
          </a:stretch>
        </p:blipFill>
        <p:spPr>
          <a:xfrm>
            <a:off x="1662000" y="3415889"/>
            <a:ext cx="1450974" cy="737680"/>
          </a:xfrm>
          <a:prstGeom prst="rect">
            <a:avLst/>
          </a:prstGeom>
        </p:spPr>
      </p:pic>
    </p:spTree>
    <p:extLst>
      <p:ext uri="{BB962C8B-B14F-4D97-AF65-F5344CB8AC3E}">
        <p14:creationId xmlns:p14="http://schemas.microsoft.com/office/powerpoint/2010/main" val="36583172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Candara</vt:lpstr>
      <vt:lpstr>Tema di Office</vt:lpstr>
      <vt:lpstr>Presentazione standard di PowerPoint</vt:lpstr>
      <vt:lpstr>           La Campolucci Mechatronics opera nel campo delle lavorazioni meccaniche di precisione da più di venticinque anni.   1989           Erino Campolucci apre una ditta individuale.   2000          viene costituita la LA.ME.P di Campolucci Erino e C. snc, che si distingue per la versatilità produttiva coniugata alla  puntualità ed alla  qualità dei prodotti e del servizio fornito.   2015           per essere in grado di affrontare un mercato sempre più esigente, nel 2015 l’azienda decide di dare un ulteriore  impulso alla propria crescita  per fornire ai propri Clienti un livello produttivo e qualitativo in linea con i più elevati standard tecnici richiesti dal mercato di riferimento: nasce così la Campolucci Mechatronics Srl.   2020           la Campolucci Mechatronics si trasferisce dalla sua storica sede  nel nuovo e moderno stabilimento di 2000 mq sito in Guidonia Montecelio, alle porte di Roma.   2023             la Campolucci Mechatronics apre al proprio interno un reparto di  progettazione con competenze in ambito meccanico ed ottico. </vt:lpstr>
      <vt:lpstr>      la Campolucci Mechatronics Srl esegue Lavorazioni di meccanica di precisione, con elevate competenze nella progettazione meccanica ed ottica per il mercato civile (biomedicale), Difesa ed Aerospazio.  Oltre alla meccanica di precisione, offre molteplici servizi che vanno dallo studio e progettazione (reparto di Progettazione interno) fino alla realizzazione finale di prototipi e apparati.   L’azienda è  in grado di offrire ai propri clienti:  - Lavorazioni di meccanica di precisione - Sviluppo di prototipi - Realizzazione su disegno di particolari meccanici - Assemblaggio meccanico di rack, cestelli e chassis - Assemblaggio e cablaggio elettrico - Progettazione e Realizzazione di apparati meccanici ed opto meccanici   </vt:lpstr>
      <vt:lpstr>Presentazione standard di PowerPoint</vt:lpstr>
      <vt:lpstr>Presentazione standard di PowerPoint</vt:lpstr>
      <vt:lpstr> Potendo contare sulla esperienza e professionalità del proprio Staff, l’Azienda esegue in conto terzi lavorazioni meccaniche di precisione ed assemblaggi di parti ed assiemi elettromeccanici. Campolucci Mechatronics utilizza  ormai in via esclusiva solo  macchine CNC (computerized numerical control machine) ovvero  macchine utensili che utilizzano un controllo numerico computerizzato. Tutte le macchine sono interconnesse grazie a sistemi implementati dall’Azienda nell’ambito del programma Industria 4.0 Le tecnologie usate rientrano nell’ambito dell’utilizzo di mezzi ed attrezzature riassumibili nelle seguenti macro aree:   lavorazioni meccaniche  - centri di lavoro CNC (torni e frese)  - torni e frese tradizionali  - sistema di marcatura Laser  - magazzino elettronico  - attrezzeria  - strumenti di misura primari e secondari   Assemblaggi elettromeccanici  - clean room, con soluzione Softwall in classe ISO 7  - postazioni di lavoro attrezzate per le attività di assemblaggio assiemi e sotto assiemi  - stazioni saldanti a temperatura controllata.    Sala collaudo dotata di strumenti ottici e CMM (Coordinate Measuring Machines)     In Azienda è inoltre presente un’area tecnica dove viene svolta attività propedeutica alle attività operative        (programmi macchina, preparazione delle schede di lavorazione e controllo, avanzamento lavori).  </vt:lpstr>
      <vt:lpstr> Campolucci Mechatronics ha la particolare capacità di progettare e realizzare sistemi ottici su richiesta. Il cliente viene seguito dalla fase di definizione del sistema alla stesura della specifica tecnica. Il progetto è realizzato grazie ad un’esperienza  del personale pluridecennale nel settore, utilizzando i più moderni sistemi di simulazione, analisi e ottimizzazione. Al progetto naturalmente possono far seguito, se richiesti, prototipo e produzione di serie. Oltre a obiettivi per formazione di immagine, si possono progettare e realizzare sistemi ottici di tipo diverso, per proiezione, per laser, per illuminazione, banchi ottici e altro.  Progetti realizzati A pochi mesi dall’apertura del reparto sono stati realizzati diversi progetti estremamente sfidanti e con piena soddisfazione dei clienti, la maggior parte dei quali è entrata in produzione. Alcuni progetti sono destinati all’estero, riguardano il mercato consumer o consistono in sistemi imaging per camere termiche di estrema difficoltà progettuale. In ogni caso si tengono in massima considerazione gli aspetti che il cliente intende perseguire, come le prestazioni, il costo, la semplicità di produzione etc..</vt:lpstr>
      <vt:lpstr>                 </vt:lpstr>
      <vt:lpstr>                 </vt:lpstr>
      <vt:lpstr>La Direzione della Campolucci Mechatronics  recepisce il termine Qualità nell’accezione più generalizzata di massima soddisfazione del Cliente. Tutte le attività e i processi dell’Azienda sono svolti secondo procedure ed istruzioni scritte, gestite secondo standards nazionali ed internazionali. In particolare la qualità del nostro lavoro è garantita dallo scrupoloso controllo basato sul più famoso standard per la gestione ed il miglioramento della Qualità, ovvero il Sistema di Gestione per la  Qualità ISO 9001:2015. Le certificazioni ambientali  e per la sicurezza  sul lavoro ISO 14001 e ISO 45001, che testimoniano il nostro impegno per la gestione ambientale sostenibile. L’Azienda è inoltre in possesso della Licenza ex Art. 28 del TULPS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Commerciale</dc:creator>
  <cp:lastModifiedBy>Commerciale - Campolucci Mechatronics S.r.l.</cp:lastModifiedBy>
  <cp:revision>106</cp:revision>
  <cp:lastPrinted>2021-06-11T08:17:48Z</cp:lastPrinted>
  <dcterms:created xsi:type="dcterms:W3CDTF">2021-06-08T10:41:24Z</dcterms:created>
  <dcterms:modified xsi:type="dcterms:W3CDTF">2025-09-29T09:27:18Z</dcterms:modified>
</cp:coreProperties>
</file>